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589" r:id="rId2"/>
    <p:sldMasterId id="2147485627" r:id="rId3"/>
    <p:sldMasterId id="2147485640" r:id="rId4"/>
    <p:sldMasterId id="2147485670" r:id="rId5"/>
    <p:sldMasterId id="2147485683" r:id="rId6"/>
    <p:sldMasterId id="2147485697" r:id="rId7"/>
    <p:sldMasterId id="2147485711" r:id="rId8"/>
  </p:sldMasterIdLst>
  <p:notesMasterIdLst>
    <p:notesMasterId r:id="rId55"/>
  </p:notesMasterIdLst>
  <p:handoutMasterIdLst>
    <p:handoutMasterId r:id="rId56"/>
  </p:handoutMasterIdLst>
  <p:sldIdLst>
    <p:sldId id="689" r:id="rId9"/>
    <p:sldId id="624" r:id="rId10"/>
    <p:sldId id="690" r:id="rId11"/>
    <p:sldId id="691" r:id="rId12"/>
    <p:sldId id="692" r:id="rId13"/>
    <p:sldId id="694" r:id="rId14"/>
    <p:sldId id="603" r:id="rId15"/>
    <p:sldId id="450" r:id="rId16"/>
    <p:sldId id="594" r:id="rId17"/>
    <p:sldId id="597" r:id="rId18"/>
    <p:sldId id="598" r:id="rId19"/>
    <p:sldId id="591" r:id="rId20"/>
    <p:sldId id="629" r:id="rId21"/>
    <p:sldId id="541" r:id="rId22"/>
    <p:sldId id="533" r:id="rId23"/>
    <p:sldId id="710" r:id="rId24"/>
    <p:sldId id="514" r:id="rId25"/>
    <p:sldId id="647" r:id="rId26"/>
    <p:sldId id="644" r:id="rId27"/>
    <p:sldId id="642" r:id="rId28"/>
    <p:sldId id="641" r:id="rId29"/>
    <p:sldId id="643" r:id="rId30"/>
    <p:sldId id="709" r:id="rId31"/>
    <p:sldId id="681" r:id="rId32"/>
    <p:sldId id="703" r:id="rId33"/>
    <p:sldId id="462" r:id="rId34"/>
    <p:sldId id="695" r:id="rId35"/>
    <p:sldId id="680" r:id="rId36"/>
    <p:sldId id="707" r:id="rId37"/>
    <p:sldId id="711" r:id="rId38"/>
    <p:sldId id="704" r:id="rId39"/>
    <p:sldId id="700" r:id="rId40"/>
    <p:sldId id="628" r:id="rId41"/>
    <p:sldId id="677" r:id="rId42"/>
    <p:sldId id="685" r:id="rId43"/>
    <p:sldId id="671" r:id="rId44"/>
    <p:sldId id="676" r:id="rId45"/>
    <p:sldId id="708" r:id="rId46"/>
    <p:sldId id="699" r:id="rId47"/>
    <p:sldId id="688" r:id="rId48"/>
    <p:sldId id="701" r:id="rId49"/>
    <p:sldId id="587" r:id="rId50"/>
    <p:sldId id="705" r:id="rId51"/>
    <p:sldId id="706" r:id="rId52"/>
    <p:sldId id="698" r:id="rId53"/>
    <p:sldId id="687" r:id="rId5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7" autoAdjust="0"/>
    <p:restoredTop sz="85168" autoAdjust="0"/>
  </p:normalViewPr>
  <p:slideViewPr>
    <p:cSldViewPr>
      <p:cViewPr varScale="1">
        <p:scale>
          <a:sx n="62" d="100"/>
          <a:sy n="62" d="100"/>
        </p:scale>
        <p:origin x="-13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4" y="-104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Sheet1!$P$8</c:f>
              <c:strCache>
                <c:ptCount val="1"/>
                <c:pt idx="0">
                  <c:v>Most problematic concern</c:v>
                </c:pt>
              </c:strCache>
            </c:strRef>
          </c:tx>
          <c:invertIfNegative val="0"/>
          <c:cat>
            <c:strRef>
              <c:f>Sheet1!$M$9:$N$29</c:f>
              <c:strCache>
                <c:ptCount val="21"/>
                <c:pt idx="0">
                  <c:v>Fertility</c:v>
                </c:pt>
                <c:pt idx="1">
                  <c:v>Responsiveness to sex</c:v>
                </c:pt>
                <c:pt idx="2">
                  <c:v>Long-term use of HRT</c:v>
                </c:pt>
                <c:pt idx="3">
                  <c:v>Fatigue</c:v>
                </c:pt>
                <c:pt idx="4">
                  <c:v>Outlook on Life</c:v>
                </c:pt>
                <c:pt idx="5">
                  <c:v>Confidence</c:v>
                </c:pt>
                <c:pt idx="6">
                  <c:v>Body Image</c:v>
                </c:pt>
                <c:pt idx="7">
                  <c:v>Poor Memory</c:v>
                </c:pt>
                <c:pt idx="8">
                  <c:v>Sexual Partner</c:v>
                </c:pt>
                <c:pt idx="9">
                  <c:v>Weight Gain</c:v>
                </c:pt>
                <c:pt idx="10">
                  <c:v>Sel-image</c:v>
                </c:pt>
                <c:pt idx="11">
                  <c:v>Stress</c:v>
                </c:pt>
                <c:pt idx="12">
                  <c:v>Overall Health</c:v>
                </c:pt>
                <c:pt idx="13">
                  <c:v>Joint Pain</c:v>
                </c:pt>
                <c:pt idx="14">
                  <c:v>Headaches</c:v>
                </c:pt>
                <c:pt idx="15">
                  <c:v>Skin problems</c:v>
                </c:pt>
                <c:pt idx="16">
                  <c:v>Immediate family</c:v>
                </c:pt>
                <c:pt idx="17">
                  <c:v>Friends</c:v>
                </c:pt>
                <c:pt idx="18">
                  <c:v>Managing symptoms</c:v>
                </c:pt>
                <c:pt idx="19">
                  <c:v>Future Partner</c:v>
                </c:pt>
                <c:pt idx="20">
                  <c:v>Employment</c:v>
                </c:pt>
              </c:strCache>
            </c:strRef>
          </c:cat>
          <c:val>
            <c:numRef>
              <c:f>Sheet1!$P$9:$P$29</c:f>
              <c:numCache>
                <c:formatCode>General</c:formatCode>
                <c:ptCount val="21"/>
                <c:pt idx="0">
                  <c:v>34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0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Sheet1!$O$8</c:f>
              <c:strCache>
                <c:ptCount val="1"/>
                <c:pt idx="0">
                  <c:v>Particular concern</c:v>
                </c:pt>
              </c:strCache>
            </c:strRef>
          </c:tx>
          <c:invertIfNegative val="0"/>
          <c:cat>
            <c:strRef>
              <c:f>Sheet1!$M$9:$N$29</c:f>
              <c:strCache>
                <c:ptCount val="21"/>
                <c:pt idx="0">
                  <c:v>Fertility</c:v>
                </c:pt>
                <c:pt idx="1">
                  <c:v>Responsiveness to sex</c:v>
                </c:pt>
                <c:pt idx="2">
                  <c:v>Long-term use of HRT</c:v>
                </c:pt>
                <c:pt idx="3">
                  <c:v>Fatigue</c:v>
                </c:pt>
                <c:pt idx="4">
                  <c:v>Outlook on Life</c:v>
                </c:pt>
                <c:pt idx="5">
                  <c:v>Confidence</c:v>
                </c:pt>
                <c:pt idx="6">
                  <c:v>Body Image</c:v>
                </c:pt>
                <c:pt idx="7">
                  <c:v>Poor Memory</c:v>
                </c:pt>
                <c:pt idx="8">
                  <c:v>Sexual Partner</c:v>
                </c:pt>
                <c:pt idx="9">
                  <c:v>Weight Gain</c:v>
                </c:pt>
                <c:pt idx="10">
                  <c:v>Sel-image</c:v>
                </c:pt>
                <c:pt idx="11">
                  <c:v>Stress</c:v>
                </c:pt>
                <c:pt idx="12">
                  <c:v>Overall Health</c:v>
                </c:pt>
                <c:pt idx="13">
                  <c:v>Joint Pain</c:v>
                </c:pt>
                <c:pt idx="14">
                  <c:v>Headaches</c:v>
                </c:pt>
                <c:pt idx="15">
                  <c:v>Skin problems</c:v>
                </c:pt>
                <c:pt idx="16">
                  <c:v>Immediate family</c:v>
                </c:pt>
                <c:pt idx="17">
                  <c:v>Friends</c:v>
                </c:pt>
                <c:pt idx="18">
                  <c:v>Managing symptoms</c:v>
                </c:pt>
                <c:pt idx="19">
                  <c:v>Future Partner</c:v>
                </c:pt>
                <c:pt idx="20">
                  <c:v>Employment</c:v>
                </c:pt>
              </c:strCache>
            </c:strRef>
          </c:cat>
          <c:val>
            <c:numRef>
              <c:f>Sheet1!$O$9:$O$29</c:f>
              <c:numCache>
                <c:formatCode>General</c:formatCode>
                <c:ptCount val="21"/>
                <c:pt idx="0">
                  <c:v>72</c:v>
                </c:pt>
                <c:pt idx="1">
                  <c:v>60.5</c:v>
                </c:pt>
                <c:pt idx="2">
                  <c:v>58</c:v>
                </c:pt>
                <c:pt idx="3">
                  <c:v>57</c:v>
                </c:pt>
                <c:pt idx="4">
                  <c:v>57</c:v>
                </c:pt>
                <c:pt idx="5">
                  <c:v>55</c:v>
                </c:pt>
                <c:pt idx="6">
                  <c:v>52</c:v>
                </c:pt>
                <c:pt idx="7">
                  <c:v>48</c:v>
                </c:pt>
                <c:pt idx="8">
                  <c:v>44</c:v>
                </c:pt>
                <c:pt idx="9">
                  <c:v>43</c:v>
                </c:pt>
                <c:pt idx="10">
                  <c:v>42</c:v>
                </c:pt>
                <c:pt idx="11">
                  <c:v>41</c:v>
                </c:pt>
                <c:pt idx="12">
                  <c:v>36</c:v>
                </c:pt>
                <c:pt idx="13">
                  <c:v>35</c:v>
                </c:pt>
                <c:pt idx="14">
                  <c:v>30</c:v>
                </c:pt>
                <c:pt idx="15">
                  <c:v>28</c:v>
                </c:pt>
                <c:pt idx="16">
                  <c:v>25</c:v>
                </c:pt>
                <c:pt idx="17">
                  <c:v>22</c:v>
                </c:pt>
                <c:pt idx="18">
                  <c:v>21</c:v>
                </c:pt>
                <c:pt idx="19">
                  <c:v>18</c:v>
                </c:pt>
                <c:pt idx="2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43744"/>
        <c:axId val="150145280"/>
      </c:barChart>
      <c:catAx>
        <c:axId val="150143744"/>
        <c:scaling>
          <c:orientation val="maxMin"/>
        </c:scaling>
        <c:delete val="0"/>
        <c:axPos val="l"/>
        <c:majorTickMark val="out"/>
        <c:minorTickMark val="none"/>
        <c:tickLblPos val="nextTo"/>
        <c:crossAx val="150145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14528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50143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1B1F1D7-93D7-F545-A7D2-DE1FB4538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39E89D4A-899F-2947-8C1E-AF1AB1A56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FE19B9-0191-964F-915B-EBFE6D6948DC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LEAST WELL UNDERSTOOD AREAS, BUT PROBABLY CRITICAL TO UNDERSTANDING IMPACT OF ANDROGENS IN FEMALE PHYSIOLOGY IS THE ROLE OF THE BRAIN AS A HORMONE SYNTHESISING ORGAN (INTRACRINOLOGY)</a:t>
            </a:r>
          </a:p>
          <a:p>
            <a:endParaRPr lang="en-US" dirty="0"/>
          </a:p>
          <a:p>
            <a:r>
              <a:rPr lang="en-US" dirty="0" smtClean="0"/>
              <a:t>THIS MAY BE MORE CRITICAL TO FEMALE SEXUAL DESIRE AND FUNCTION THAN PERIPHERAL ANDROGENS</a:t>
            </a:r>
          </a:p>
          <a:p>
            <a:endParaRPr lang="en-US" dirty="0"/>
          </a:p>
          <a:p>
            <a:r>
              <a:rPr lang="en-US" dirty="0" smtClean="0"/>
              <a:t>ANDROGENS ARE PRODUCED WITHIN THE BRAIN FROM PRECURSORS SUCH AS DHEA AND BIND TO RECEPTORS WHICH ARE PREDOMINANTLY IN THE LIMBIC AREAS WHICH SUB SEVERE EMOTION</a:t>
            </a:r>
          </a:p>
          <a:p>
            <a:endParaRPr lang="en-US" dirty="0"/>
          </a:p>
          <a:p>
            <a:r>
              <a:rPr lang="en-US" dirty="0" smtClean="0"/>
              <a:t>THIS NEEDS CONSIDERABLY MORE RESEARCH TO UNRAVEL!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LIKELY THAT SOME WOMEN ARE GENETICALLY MORE SUSCEPTIBLE TO FALLING ANDROGEN LEVELS THAN OTHERS.</a:t>
            </a:r>
          </a:p>
          <a:p>
            <a:endParaRPr lang="en-US" dirty="0"/>
          </a:p>
          <a:p>
            <a:r>
              <a:rPr lang="en-US" dirty="0" smtClean="0"/>
              <a:t>SOME APPEAR TO BE ABLE TO FUNCTION ENTIRELY NORMALLY WITH VERY LOW ANDROGEN LEVELS</a:t>
            </a:r>
          </a:p>
          <a:p>
            <a:endParaRPr lang="en-US" dirty="0"/>
          </a:p>
          <a:p>
            <a:r>
              <a:rPr lang="en-US" dirty="0" smtClean="0"/>
              <a:t>THESE GENETIC FACTORS COULD BE INTERROGATED WITH APROPRIATE GENE PROBES </a:t>
            </a:r>
          </a:p>
          <a:p>
            <a:endParaRPr lang="en-US" dirty="0" smtClean="0"/>
          </a:p>
          <a:p>
            <a:r>
              <a:rPr lang="en-US" dirty="0" smtClean="0"/>
              <a:t>THIS WOULD ENABLE MORE ACCURATE TARGETING OF THERAPY TOWARDS THOSE THAT MIGHT BENEFIT FROM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5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WELL RECOGNISED THAT POI CAN HAVE A PROFOUND PSYCHOSOCIAL AND PSYCHOSEXUAL IMPACT ON YOUNG WOMEN </a:t>
            </a:r>
          </a:p>
          <a:p>
            <a:endParaRPr lang="en-US" dirty="0"/>
          </a:p>
          <a:p>
            <a:r>
              <a:rPr lang="en-US" dirty="0" smtClean="0"/>
              <a:t>THIS RECENT EDITORIAL CALLS FOR MORE STUDIES TO BE PERFORMED TO LOOK AT THE IMPACT OF POI ON ANDROGENS AND SEXUALITY</a:t>
            </a:r>
          </a:p>
          <a:p>
            <a:endParaRPr lang="en-US" dirty="0"/>
          </a:p>
          <a:p>
            <a:r>
              <a:rPr lang="en-US" dirty="0" smtClean="0"/>
              <a:t>ONLY THREE STUDIES HAVE BEEN PERFORMED THUS FAR AND THEY ALL SHOW A SIGNIFICANT IMPACT ON SEXUALITY COMPARED TO NORMAL CASE MATCHED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9E431-3D3C-4045-8377-E1990DC7AC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HAVE A LARGE COHORT OF WOMEN WITH POI AT IMPERIAL AND C&amp;W, &gt;470  ON OUR DATABASE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ALMOST 50 % OF THESE WOMEN HAVE SUFFERED POI AS A RESULT OF SURGICAL / MEDICAL INTERVENTIONS FOR GYNAECOLOGICAL HAEMATOLOGICAL AND OTHER MALIGNANCIES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EFFORTS IN THE PART HAVE FOCUSSED ON IMPROVING SURVIVAL RATES OF THESE YOUNG WOMEN – WE NOW NEED TO DEDICATE SOME RESOURCES TO IMPROVING THEIR QUALITY OF LIFE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WE HAVE GIVEN THEM THE BACK THE GIFT OF LIFE – WE NOW NEED TO GIVE THEM THE ZEST TO LIVE IT TO ITS FULL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LONGEVITY MEANS NOTHING WITHOUT QUALITY OF LIFE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THERE HAS BEEN A CALL FROM OUR GROUP, AND OTHERS SUCH AS LARRY NELSON’S GROUP AT HARVARD, FOR A NEW APPROACH TO POI, AND IN PARTICULAR THE SETTING UP OF AN INTERNATIONAL REGISTRY OR DATABASE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THERE ARE NUMEROUS OPPORTUNITIES TO GLOBAL DATABASE INCLUDING CLARIFYING THE TIMECOURSE OF POI, THE LONGTERM IMPACT OF INTERVENTIONS, ROLE OF BIOMARKERS AND POSSIBLE GENETIC STUDIES</a:t>
            </a:r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F79E668-3777-804C-B141-F79B54751E45}" type="slidenum">
              <a:rPr lang="en-US" sz="1200" b="0">
                <a:latin typeface="Arial" charset="0"/>
                <a:cs typeface="Arial" charset="0"/>
              </a:rPr>
              <a:pPr eaLnBrk="1" hangingPunct="1"/>
              <a:t>16</a:t>
            </a:fld>
            <a:endParaRPr lang="en-US" sz="12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5088" y="812800"/>
            <a:ext cx="4327525" cy="324485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DISTRESSING LOW SEXUAL DESIRE WAS REPORTED BY NEARLY TWO THIRDS OF OUR POI COHORT</a:t>
            </a:r>
          </a:p>
          <a:p>
            <a:endParaRPr lang="en-US" dirty="0"/>
          </a:p>
          <a:p>
            <a:r>
              <a:rPr lang="en-US" dirty="0" smtClean="0"/>
              <a:t>WE HAVE CALLED FOR URGENT RESEARCH ON THE IMPACT OF ANDROGENS IN THIS YOUNG COHORT</a:t>
            </a: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EC9DA-CE37-B649-819A-2D53A5DA2EDC}" type="slidenum">
              <a:rPr lang="en-GB"/>
              <a:pPr eaLnBrk="1" hangingPunct="1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DATA FROM IMPERIAL, NORTHWICK PARK AND PROVIDED BY THE DAISY NETWORK SHOW THAT</a:t>
            </a:r>
          </a:p>
          <a:p>
            <a:endParaRPr lang="en-US" dirty="0"/>
          </a:p>
          <a:p>
            <a:r>
              <a:rPr lang="en-US" dirty="0" smtClean="0"/>
              <a:t>SEXUAL FUNCTION AND PSYCHOLOGICAL EFFECTS RANK HIGHLY IN PATIENT CONCERNS ABOUT POI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E30D8-9CAE-AD40-B96A-9493010342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WOULD NOW LIKE TO DISCUSS A PRACTICAL APPROACH TO MANAGING DISTRESSING LOW SEXUAL DESIRE IN THE CLINIC WHICH YOU CAN HOPEFULLY ADAPT TO YOUR INDIVIDUAL PRACTICE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IDEALLY, VALIDATED QUESTIONNAIRES WOULD BE USED ROUTINELY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IN REALITY, THESE ARE ONLY ADMINISTERED AS PART OF RESEARCH PROGRAMMES / SERVICE EVALUATION / AUDIT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THE IMPORTANT RESOURCE (OFTEN LACKING) IS </a:t>
            </a:r>
            <a:r>
              <a:rPr lang="en-US" u="sng" dirty="0" smtClean="0"/>
              <a:t>TIME</a:t>
            </a:r>
            <a:r>
              <a:rPr lang="en-US" dirty="0" smtClean="0"/>
              <a:t> TO ALLOW FOR THE CONVERSATION TO BE STEERED TOWARDS PSYCHSEXUAL ISSUES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IF YOU DON’T ASK THE QUESTION, YOU WON’T GET THE ANSWER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MULTIDISCIPLINARY TEAMS E.G. PSYCHOSEXUAL COUNSELLOR / PSYCHOLOGIST ARE PARTICULARLY VITAL IN TERTIARY CENTRES MANAGING COMPLEX PROBLEMS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EXCLUSION OF OTHER ORGANIC DISORDERS IS ESSENTIAL, PARTICULARLY THYROID DISORDERS OFTEN HAVE OVERLAPPING SYMPTOMS. USE OF SSRIS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EXAMINATION – ESP FOR ATROPHIC CHANGES WHICH MAY NEED CORRECTION WITH ESTROGEN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TESTS – ESP FOR THYROID DISORDERS, PROLACTIN ETC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7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THE DIAGNOSIS OF ANDROGEN INSUFFICIENCY AND HSDD SHOULD BE  BASED PRIMARILY ON SYMPTOMS RATHER THAN ANDROGEN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FIRST DEFINE HSDD, WHICH IS THE KEY ISSUE IN THIS PRESENTATION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AND THEN DISCUSS WHETHER ANDROGEN LEVELS ARE CORRELATED WITH LEVELS OF SEXUAL DESIRE?</a:t>
            </a:r>
          </a:p>
          <a:p>
            <a:endParaRPr lang="en-US" dirty="0"/>
          </a:p>
          <a:p>
            <a:r>
              <a:rPr lang="en-US" dirty="0" smtClean="0"/>
              <a:t>I WILL THEN ADDRESS THE ISSUE OF ANDROGENS IN SURGICAL MENOPAUSE/POI, NATURAL MENOPAUSE AND IN PRE MENOPAUSAL WOMEN</a:t>
            </a:r>
          </a:p>
          <a:p>
            <a:endParaRPr lang="en-US" dirty="0"/>
          </a:p>
          <a:p>
            <a:r>
              <a:rPr lang="en-US" dirty="0" smtClean="0"/>
              <a:t>…AND SUGGEST A PRAGMATIC APPROACH TO MANAGING DISTRESSING LOW SEXUAL DESIRE</a:t>
            </a:r>
          </a:p>
          <a:p>
            <a:endParaRPr lang="en-US" dirty="0"/>
          </a:p>
          <a:p>
            <a:r>
              <a:rPr lang="en-US" dirty="0" smtClean="0"/>
              <a:t>FINALLY, I WILL DISCUSS THE AVAILABLE ANDROGENIC TREATMENT OPTIONS AND FINISH WITH SOME TAKE HOME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50" dirty="0"/>
              <a:t>I AM OFTEN ASKED WHETHER IT IS ESSENTIAL TO </a:t>
            </a:r>
            <a:r>
              <a:rPr lang="en-US" sz="1050" dirty="0" smtClean="0"/>
              <a:t>MEASURE </a:t>
            </a:r>
            <a:r>
              <a:rPr lang="en-US" sz="1050" dirty="0"/>
              <a:t>ANDROGEN LEVELS  </a:t>
            </a:r>
            <a:r>
              <a:rPr lang="en-US" sz="1050" dirty="0" smtClean="0"/>
              <a:t>I THINK IT CAN BE USEFUL, 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-POSSIBLE CORRELATION WITH LOW SEXUAL DESIRE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-TO AVOID GIVING T SUPPLEMENTS TO WOMEN WHO ALREADY HAVE HIGH LEVELS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-TO SHOW THAT WE ARE ONLY AIMING TO RAISE LEVELS WITHIN THE NORMAL PHYSIOLOGICAL RANGE (AVOIDS SIDE EFFECTS)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-CHECK LEVELS PRE TREATMENT AND AT 2-3 MONTHS INITIALLY (6 FOR IMPLANTS)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AS LONG AS WE ARE AWARE OF THE LIMITATIONS – THESE ARE…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1)THERE IS A LACK OF CONSENSUS ON WHAT CONSTITUTES THE NORMAL LOWER FEMALE LIMIT (A NUMBER OF LABS GIVE THE LOWER NORMAL VALUE AS ZERO!)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2)ROUTINE ASSAYS BECOME INSENSITIVE AT LOW LEVELS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3)FREE TESTOSTERONE ASSAYS (THE MOST ACCURATE WAY OF ESTIMATING BIOACTIVE TESTOSTERONE) ARE OFTEN NOT AVAILABLE OR AVAILABLE AT ADDITIONAL EXPENSE – A SIMPLE CALCULATION WOULD BE TESTOSTERONE TIMES 100 DIVIDED BY SHBG TO ESTIMATE FREE TESTOSTERONE FROM THE TOTAL VALUE (UPPER LIMIT 6.5%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5) IN WOMEN WITH A CYCLE THERE ARE DIURNAL VARIATIONS (HIGHEST AT NIGHT) AND CYCLICAL VARIATIONS – LEVELS ARE LOWEST IN THE EARLY FOLLICULAR PHASE AND HIGHEST IN THE PERIOVULATORY / EARLY LUTEAL PHASE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4)SHOULD WE BE MEASURING OTHER ANDROGENS SUCH AS ANDROSTENEDIONE &amp; DHEAS (ADRENAL FATIGUE!)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9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WOULD NOW LIKE TO DISCUSS A PRACTICAL APPROACH TO MANAGING DISTRESSING LOW SEXUAL DESIRE IN THE CLINIC WHICH YOU CAN HOPEFULLY ADAPT TO YOUR INDIVIDUAL PRACTICE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5088" y="812800"/>
            <a:ext cx="4327525" cy="3244850"/>
          </a:xfrm>
          <a:ln/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574E41A-21F1-B948-BF1A-5C9839D840C0}" type="slidenum">
              <a:rPr lang="en-GB" sz="1200" b="0">
                <a:solidFill>
                  <a:prstClr val="black"/>
                </a:solidFill>
              </a:rPr>
              <a:pPr eaLnBrk="1" hangingPunct="1"/>
              <a:t>24</a:t>
            </a:fld>
            <a:endParaRPr lang="en-GB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6AC1D2-1FD3-094A-B588-01C01F55E5BD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THIS IS THE FULL RANGE OF ANDROGENIC OPTIONS –MOST WOULD HAVE TO BE USED OFF LABEL / OFF LICENSE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READ SLIDE</a:t>
            </a:r>
            <a:endParaRPr lang="en-US" b="1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C6358-73C3-EE48-BB21-4FDA1DB10D64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OF COURSE NOT, WOMEN ARE MUCH MORE COMPLEX BEINGS THAN MEN WHO JUST NEED AN OFF OFF SWITCH TO BE TRIGGERED FOR THE PLUMBING TO WORK!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0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</a:rPr>
              <a:t>WELL, I WAS INVOLVED IN STUDIES IN SURGICAL, NATURAL MENOPAUSE AND TESTOSTERONE ALONE WITH TESTOSTERONE (INTRINSA) PATCHES WHICH CONFIRMED BENEFITS V PLACEBO (60 V 30% IMPROVEMENT IN DISTRESSING LOW SEXUAL DESIRE HSDD)</a:t>
            </a: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HOWEVER, THE REGULATORS DEMANDED MORE DATA BEFORE GRANTING A LICENSE FOR WOMEN WITH NATURAL MENOPAUSE / USAGE WITHOUT ESTROGEN AND THE COMPANY WITHDREW THE PRODUCT LICENSE DUE TO A PROFITABILITY DECISION</a:t>
            </a: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INTRINSA WAS BOUGHT BY HFA WHO HAVE PLEDGED TO CONTINUE TO SUPPLY THE PRODUCT BUT BECAUSE AS THEIR REP PUT IT, THEY ARE TAKING A FINANCIAL GAMB,E THEY ARE CHARGING NEARLY £400 PER MONTH!</a:t>
            </a: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MOST OF MY PATIENTS HAVE DECIDED TO SWITCH TO ALTERNATIVES SUCH AS GELS (OFF LICENSE)</a:t>
            </a: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BIO SANTE ARE CURRENTLY SITTING ON 7000 PATIENT YEARS OF SAFETY DATA FOR LOW DOSE TESTOSTERONE GEL DUE TO FINANCIAL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RoGu</a:t>
            </a:r>
            <a:endParaRPr lang="en-US"/>
          </a:p>
        </p:txBody>
      </p:sp>
      <p:sp>
        <p:nvSpPr>
          <p:cNvPr id="2703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65356E3-6DE4-3D45-A4B6-CC05C434583D}" type="slidenum">
              <a:rPr lang="en-US" sz="1200" b="0"/>
              <a:pPr eaLnBrk="1" hangingPunct="1"/>
              <a:t>27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CURRENT PRACTICE 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IMPLANTS – STOPPED BY MSD PROF DECISION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LIVIAL – WEAKLY ANDROGENIC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INTRINSA – STOPPED BY WARNER – PROF DECISION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USING GELS – EACH TUBE 1 WEEK LOWER ABDOMEN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/>
            <a:r>
              <a:rPr lang="en-US">
                <a:latin typeface="Verdana" charset="0"/>
              </a:rPr>
              <a:t>FAI &lt; 7.0</a:t>
            </a:r>
          </a:p>
        </p:txBody>
      </p:sp>
      <p:sp>
        <p:nvSpPr>
          <p:cNvPr id="1290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RoGu</a:t>
            </a:r>
          </a:p>
        </p:txBody>
      </p:sp>
      <p:sp>
        <p:nvSpPr>
          <p:cNvPr id="2723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92C569E-7C1A-9C43-88E6-1C70B042872D}" type="slidenum">
              <a:rPr lang="en-US" sz="1200" b="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BF7F5-32DD-004E-ABD9-2925878B92DC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THIS IS A REGISTRATION STUDY CURRENTLY UNDERWAY IN THE USA OF LIBIGEL IN WOMEN WITH HSDD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MORE THAN 2000 WOMEN WILL BE STUDIED OVER 5 YEARS – THIS SHOULD ALLOW DATA TO BE COLLECTED ON HARD OUTCOMES SUCH AS BREAST CANCER AND CVD RATHER THAN JUST RISK MARKERS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50" dirty="0"/>
              <a:t>I AM OFTEN ASKED WHETHER IT IS ESSENTIAL TO </a:t>
            </a:r>
            <a:r>
              <a:rPr lang="en-US" sz="1050" dirty="0" smtClean="0"/>
              <a:t>MEASURE </a:t>
            </a:r>
            <a:r>
              <a:rPr lang="en-US" sz="1050" dirty="0"/>
              <a:t>ANDROGEN LEVELS  </a:t>
            </a:r>
            <a:r>
              <a:rPr lang="en-US" sz="1050" dirty="0" smtClean="0"/>
              <a:t>I THINK IT CAN BE USEFUL, 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-POSSIBLE CORRELATION WITH LOW SEXUAL DESIRE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-TO AVOID GIVING T SUPPLEMENTS TO WOMEN WHO ALREADY HAVE HIGH LEVELS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-TO SHOW THAT WE ARE ONLY AIMING TO RAISE LEVELS WITHIN THE NORMAL PHYSIOLOGICAL RANGE (AVOIDS SIDE EFFECTS)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-CHECK LEVELS PRE TREATMENT AND AT 2-3 MONTHS INITIALLY (6 FOR IMPLANTS)</a:t>
            </a:r>
          </a:p>
          <a:p>
            <a:pPr>
              <a:lnSpc>
                <a:spcPct val="80000"/>
              </a:lnSpc>
            </a:pPr>
            <a:r>
              <a:rPr lang="en-US" sz="1050" dirty="0" smtClean="0"/>
              <a:t>AS LONG AS WE ARE AWARE OF THE LIMITATIONS – THESE ARE…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1)THERE IS A LACK OF CONSENSUS ON WHAT CONSTITUTES THE NORMAL LOWER FEMALE LIMIT (A NUMBER OF LABS GIVE THE LOWER NORMAL VALUE AS ZERO!)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2)ROUTINE ASSAYS BECOME INSENSITIVE AT LOW LEVELS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3)FREE TESTOSTERONE ASSAYS (THE MOST ACCURATE WAY OF ESTIMATING BIOACTIVE TESTOSTERONE) ARE OFTEN NOT AVAILABLE OR AVAILABLE AT ADDITIONAL EXPENSE – A SIMPLE CALCULATION WOULD BE TESTOSTERONE TIMES 100 DIVIDED BY SHBG TO ESTIMATE FREE TESTOSTERONE FROM THE TOTAL VALUE (UPPER LIMIT 6.5%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5) IN WOMEN WITH A CYCLE THERE ARE DIURNAL VARIATIONS (HIGHEST AT NIGHT) AND CYCLICAL VARIATIONS – LEVELS ARE LOWEST IN THE EARLY FOLLICULAR PHASE AND HIGHEST IN THE PERIOVULATORY / EARLY LUTEAL PHASE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1050" dirty="0" smtClean="0"/>
              <a:t>4)SHOULD WE BE MEASURING OTHER ANDROGENS SUCH AS ANDROSTENEDIONE &amp; DHEAS (ADRENAL FATIGUE!)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9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</a:rPr>
              <a:t>UNREGULATED HORMONE THERAPY MADE UP BY COMPOUNDING PHARMACIES IS GAINING IN POPULARITY DUE TO THE LACK OF CONFIDENCE IN USING TRADITIONAL HRT</a:t>
            </a: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MOST OF THESE PREPARATIONS ARE IMPORTED FROM THE USA AND AUSTRALIA AND HAVE DOUBTFUL EFFICACY – MORE WORRYINGLY, SOME HAVE INADEQUATE PROGESTOGEN RELATIVE TO ESTROGEN WHICH LEADS TO BLEEDING PROBLEMS AND POTENTIALLY ENDOMETRIAL PROBLEMS</a:t>
            </a: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RoGu</a:t>
            </a:r>
            <a:endParaRPr lang="en-US"/>
          </a:p>
        </p:txBody>
      </p:sp>
      <p:sp>
        <p:nvSpPr>
          <p:cNvPr id="276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DED029D-1DF9-1E46-B602-5C15DA86DB78}" type="slidenum">
              <a:rPr lang="en-US" sz="1200" b="0"/>
              <a:pPr eaLnBrk="1" hangingPunct="1"/>
              <a:t>31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AF882-8E70-A14F-B074-39D6FF98766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WOULD NOW LIKE TO DISCUSS A PRACTICAL APPROACH TO MANAGING DISTRESSING LOW SEXUAL DESIRE IN THE CLINIC WHICH YOU CAN HOPEFULLY ADAPT TO YOUR INDIVIDUAL PRACTICE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BF7F5-32DD-004E-ABD9-2925878B92DC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ENDOMETRIAL BIOPSIES AFTER ONE YEAR OF TESTOSTERONE ALONE (NO ESTROGEN/PROGESTOGEN) USAGE  SHOWED NO PROLIFERATION / HYPERPLASIA (EVEN IN WOMEN WITH SPOTTING)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ORAL TESTOSTERONE CAN PRODUCE LIPID CHANGES, OTHERWISE THE IMPACT IS NEUTRAL ON THE CARDIOVASCULAR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CONTROVERSY EXISTS REGARDING THE POSSIBLE IMPACT ON THE BREAST – ESP AS SOME TESTOSTERONE IS AROMATISED TO ESTROGEN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SHORT TERM RCTS ARE REASSURING BUT LONGER STUDIES HAVE BEEN REQUESTED BY THE FDA BFORE THEY WILL AGREE TO LICENSE TESTOSTERONE FOR USE IN WOMEN IN THE USA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04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C5259-32DD-9C4E-A5AA-6D1E6A25425D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/>
          <a:lstStyle/>
          <a:p>
            <a:pPr eaLnBrk="1" hangingPunct="1">
              <a:buFontTx/>
              <a:buChar char="•"/>
            </a:pPr>
            <a:r>
              <a:rPr lang="en-US"/>
              <a:t>Lab analyses including liver function, hematology, carbohydrate metabolism, lipids and clotting parameters demonstrated no clinically relevant changes through 3 years TTP exposure.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Although not statistically significant, a small increase (&lt;2mmHg) in blood pressure was observed.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A </a:t>
            </a:r>
            <a:r>
              <a:rPr lang="en-US" sz="1400"/>
              <a:t>small significant weight gain of 1.7 kg (p&lt;0.05, linear trend over time) was observed.</a:t>
            </a:r>
          </a:p>
          <a:p>
            <a:pPr eaLnBrk="1" hangingPunct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1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71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WOULD NOW LIKE TO DISCUSS A PRACTICAL APPROACH TO MANAGING DISTRESSING LOW SEXUAL DESIRE IN THE CLINIC WHICH YOU CAN HOPEFULLY ADAPT TO YOUR INDIVIDUAL PRACTICE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9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</a:rPr>
              <a:t>THESE ARE THE KEY POINTS ARISING FROM THE BMS/WHC RECOMMENDATIONS ON HRT WHICH HAVE BEEN LAUCHED 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RoGu</a:t>
            </a:r>
            <a:endParaRPr lang="en-US"/>
          </a:p>
        </p:txBody>
      </p:sp>
      <p:sp>
        <p:nvSpPr>
          <p:cNvPr id="2990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05C5523-0236-1F4E-820B-E0C0FC60B35F}" type="slidenum">
              <a:rPr lang="en-US" sz="1200" b="0">
                <a:cs typeface="Arial" charset="0"/>
              </a:rPr>
              <a:pPr eaLnBrk="1" hangingPunct="1"/>
              <a:t>39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877" indent="-2907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2888" indent="-232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8043" indent="-232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3199" indent="-232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E5818E-3551-994D-B21B-463CD1113704}" type="slidenum">
              <a:rPr lang="en-GB" sz="1200">
                <a:solidFill>
                  <a:prstClr val="black"/>
                </a:solidFill>
                <a:cs typeface="Arial" charset="0"/>
              </a:rPr>
              <a:pPr eaLnBrk="1" hangingPunct="1"/>
              <a:t>40</a:t>
            </a:fld>
            <a:endParaRPr lang="en-GB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I AM OFTEN ASKED IF THERE IS ARE ANY ALTERNATIVES TO HRT FOR MANAGING HSDD</a:t>
            </a:r>
          </a:p>
          <a:p>
            <a:endParaRPr lang="en-US" dirty="0"/>
          </a:p>
          <a:p>
            <a:r>
              <a:rPr lang="en-US" dirty="0" smtClean="0"/>
              <a:t>WELL, THIS IS IT (THIS SLIDE IS COURTESY OF JOHN STUDD) </a:t>
            </a:r>
          </a:p>
          <a:p>
            <a:endParaRPr lang="en-US" dirty="0"/>
          </a:p>
          <a:p>
            <a:r>
              <a:rPr lang="en-US" dirty="0" smtClean="0"/>
              <a:t>HUSBAND REPLACEMENT THERAPY (THE MENOPORSCHE!)</a:t>
            </a:r>
            <a:endParaRPr 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3988" y="8816975"/>
            <a:ext cx="3032125" cy="46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12" tIns="50356" rIns="100712" bIns="50356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616FF2-BB73-4E43-ACA0-C28AFCE58A2D}" type="slidenum">
              <a:rPr lang="en-GB"/>
              <a:pPr eaLnBrk="1" hangingPunct="1"/>
              <a:t>41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202706" y="249362"/>
            <a:ext cx="24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MENOPORSHE!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9AA4F5-4BB6-044E-B4B6-92798C8F7347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648200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3250"/>
            <a:ext cx="517207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332" tIns="44667" rIns="89332" bIns="44667"/>
          <a:lstStyle/>
          <a:p>
            <a:pPr defTabSz="908050" eaLnBrk="1" hangingPunct="1">
              <a:buFontTx/>
              <a:buChar char="•"/>
            </a:pPr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D34EA3-BCE6-C441-9EAB-62FCD19AE184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SO ARE ANDROGENS VITAL FOR LOVING AND LIVING?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WELL, </a:t>
            </a:r>
            <a:r>
              <a:rPr lang="en-US" dirty="0" smtClean="0"/>
              <a:t>THERE IS GOOD EVIDENCE THAT THEY MODULATE SEXUAL RESPONSIVENESS IN WOMEN PHYSIOLOGICALLY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LEVELS DO DECLINE WITH AGE, AND PARTICULAR AFTER SURGICAL MENOPAUSE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u="sng" dirty="0" smtClean="0"/>
              <a:t>BUT</a:t>
            </a:r>
          </a:p>
          <a:p>
            <a:pPr eaLnBrk="1" hangingPunct="1"/>
            <a:endParaRPr lang="en-US" u="sng" dirty="0"/>
          </a:p>
          <a:p>
            <a:pPr eaLnBrk="1" hangingPunct="1"/>
            <a:r>
              <a:rPr lang="en-US" dirty="0" smtClean="0"/>
              <a:t>CONTROVERSY CONTINUES REGARDING THE PRECISE CORRELATION WITH LEVELS – PROBALY DUE TO CONFOUNDING FACTORS AND THE INTRACRINOLOGY OF THE BRAIN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PROBLEMS WITH LOW SEXUAL DESIRE ARE NOT USUALLY VOLUNTEERED, THEY HAVE TO BE SENISTIVELY ENQUIRED ABOUT</a:t>
            </a:r>
            <a:endParaRPr lang="en-US" dirty="0"/>
          </a:p>
          <a:p>
            <a:pPr eaLnBrk="1" hangingPunct="1"/>
            <a:endParaRPr lang="en-GB" b="1" u="sng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2D8890-DB6A-B649-A313-72F00061B6A1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THERE IS GOOD EVIDENCE FROM RCTS THAT TESTOSTERONE IMPLANTS, LIVIAL, PATCHES AND GELS ARE SUPERIOR TO PLACEBO FOR LOW SEXUAL DESIRE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LONG TERM DATA IN LARGER POPULATIONS WOULD BE DESIRABLE TO CONFIRM SAFETY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IT IS REASONABLE THAT OFF LABEL </a:t>
            </a:r>
            <a:r>
              <a:rPr lang="en-US" u="sng" dirty="0" smtClean="0"/>
              <a:t>INITIATION </a:t>
            </a:r>
            <a:r>
              <a:rPr lang="en-US" dirty="0" smtClean="0"/>
              <a:t>OF THERAPY SHOULD BE CONFINED TO SPECIALISTS THOUGH IT SHOULD BE POSSIBLE TO COORDINATE LONG TERM MAINTENANCE WITH PRIMARY CARE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MORE LICENSED OPTIONS WOULD BE DESIRABLE TO ENCOURAGE WIDER USE OF ANDROGENS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2D8890-DB6A-B649-A313-72F00061B6A1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MY OVER RIDING VIEWS ON THE SUBJECT ARE AS FOLLOWS…..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C1F90-C986-E94D-B4C2-E95087A241DB}" type="slidenum">
              <a:rPr 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AF882-8E70-A14F-B074-39D6FF987662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CF8DBD-89CA-1944-96C7-D0A2F922DC2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1663"/>
            <a:ext cx="51276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b="1" dirty="0" smtClean="0"/>
              <a:t>KEY POINTS</a:t>
            </a:r>
          </a:p>
          <a:p>
            <a:pPr eaLnBrk="1" hangingPunct="1"/>
            <a:r>
              <a:rPr lang="de-DE" dirty="0" smtClean="0"/>
              <a:t>THE AIM OF THIS STUDY WAS TO DOCUMENT THE EFFECTS OF AGE ON ANDROGEN LEVELS IN HEALTHY WOMEN </a:t>
            </a:r>
          </a:p>
          <a:p>
            <a:pPr eaLnBrk="1" hangingPunct="1">
              <a:buFontTx/>
              <a:buChar char="•"/>
            </a:pPr>
            <a:endParaRPr lang="de-DE" dirty="0" smtClean="0"/>
          </a:p>
          <a:p>
            <a:pPr eaLnBrk="1" hangingPunct="1"/>
            <a:r>
              <a:rPr lang="de-DE" dirty="0" smtClean="0"/>
              <a:t>1423 NON-HEALTHCARE-SEEKING WOMEN, AGED 18–75 YR, WERE RANDOMLY RECRUITED OVER 15 MONTHS</a:t>
            </a:r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dirty="0" smtClean="0"/>
              <a:t>SERUM ANDROGEN LEVELS DECLINE STEEPLY IN THE EARLY REPRODUCTIVE YEARS AND DO NOT VARY DUE TO A SPECIFIC CONSEQUENCE OF NATURAL MENOPAUSE.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b="1" i="1" dirty="0"/>
              <a:t>Explanation </a:t>
            </a:r>
            <a:r>
              <a:rPr lang="de-DE" b="1" i="1" dirty="0" err="1"/>
              <a:t>of</a:t>
            </a:r>
            <a:r>
              <a:rPr lang="de-DE" b="1" i="1" dirty="0"/>
              <a:t> box &amp; </a:t>
            </a:r>
            <a:r>
              <a:rPr lang="de-DE" b="1" i="1" dirty="0" err="1"/>
              <a:t>whisker</a:t>
            </a:r>
            <a:r>
              <a:rPr lang="de-DE" b="1" i="1" dirty="0"/>
              <a:t> </a:t>
            </a:r>
            <a:r>
              <a:rPr lang="de-DE" b="1" i="1" dirty="0" err="1"/>
              <a:t>plot</a:t>
            </a:r>
            <a:r>
              <a:rPr lang="de-DE" i="1" dirty="0"/>
              <a:t> :</a:t>
            </a:r>
          </a:p>
          <a:p>
            <a:pPr eaLnBrk="1" hangingPunct="1">
              <a:buFontTx/>
              <a:buChar char="•"/>
            </a:pPr>
            <a:r>
              <a:rPr lang="de-DE" i="1" dirty="0" err="1"/>
              <a:t>the</a:t>
            </a:r>
            <a:r>
              <a:rPr lang="de-DE" i="1" dirty="0"/>
              <a:t> box </a:t>
            </a:r>
            <a:r>
              <a:rPr lang="de-DE" i="1" dirty="0" err="1"/>
              <a:t>represents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interquartile</a:t>
            </a:r>
            <a:r>
              <a:rPr lang="de-DE" i="1" dirty="0"/>
              <a:t> </a:t>
            </a:r>
            <a:r>
              <a:rPr lang="de-DE" i="1" dirty="0" err="1"/>
              <a:t>range</a:t>
            </a:r>
            <a:r>
              <a:rPr lang="de-DE" i="1" dirty="0"/>
              <a:t>,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line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box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median. The </a:t>
            </a:r>
            <a:r>
              <a:rPr lang="de-DE" i="1" dirty="0" err="1"/>
              <a:t>whiskers</a:t>
            </a:r>
            <a:r>
              <a:rPr lang="de-DE" i="1" dirty="0"/>
              <a:t> </a:t>
            </a:r>
            <a:r>
              <a:rPr lang="de-DE" i="1" dirty="0" err="1"/>
              <a:t>extend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upper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lower</a:t>
            </a:r>
            <a:r>
              <a:rPr lang="de-DE" i="1" dirty="0"/>
              <a:t> </a:t>
            </a:r>
            <a:r>
              <a:rPr lang="de-DE" i="1" dirty="0" err="1"/>
              <a:t>adjacent</a:t>
            </a:r>
            <a:r>
              <a:rPr lang="de-DE" i="1" dirty="0"/>
              <a:t> </a:t>
            </a:r>
            <a:r>
              <a:rPr lang="de-DE" i="1" dirty="0" err="1"/>
              <a:t>values</a:t>
            </a:r>
            <a:r>
              <a:rPr lang="de-DE" i="1" dirty="0"/>
              <a:t>. The </a:t>
            </a:r>
            <a:r>
              <a:rPr lang="de-DE" i="1" dirty="0" err="1"/>
              <a:t>upper</a:t>
            </a:r>
            <a:r>
              <a:rPr lang="de-DE" i="1" dirty="0"/>
              <a:t> </a:t>
            </a:r>
            <a:r>
              <a:rPr lang="de-DE" i="1" dirty="0" err="1"/>
              <a:t>adjacent</a:t>
            </a:r>
            <a:r>
              <a:rPr lang="de-DE" i="1" dirty="0"/>
              <a:t> </a:t>
            </a:r>
            <a:r>
              <a:rPr lang="de-DE" i="1" dirty="0" err="1"/>
              <a:t>value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defined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largest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i="1" dirty="0"/>
              <a:t> </a:t>
            </a:r>
            <a:r>
              <a:rPr lang="de-DE" i="1" dirty="0" err="1"/>
              <a:t>less</a:t>
            </a:r>
            <a:r>
              <a:rPr lang="de-DE" i="1" dirty="0"/>
              <a:t> </a:t>
            </a:r>
            <a:r>
              <a:rPr lang="de-DE" i="1" dirty="0" err="1"/>
              <a:t>than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equal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75th </a:t>
            </a:r>
            <a:r>
              <a:rPr lang="de-DE" i="1" dirty="0" err="1"/>
              <a:t>percentile</a:t>
            </a:r>
            <a:r>
              <a:rPr lang="de-DE" i="1" dirty="0"/>
              <a:t>  1.5  </a:t>
            </a:r>
            <a:r>
              <a:rPr lang="de-DE" i="1" dirty="0" err="1"/>
              <a:t>interquartile</a:t>
            </a:r>
            <a:r>
              <a:rPr lang="de-DE" i="1" dirty="0"/>
              <a:t> </a:t>
            </a:r>
            <a:r>
              <a:rPr lang="de-DE" i="1" dirty="0" err="1"/>
              <a:t>range</a:t>
            </a:r>
            <a:r>
              <a:rPr lang="de-DE" i="1" dirty="0"/>
              <a:t>. The </a:t>
            </a:r>
            <a:r>
              <a:rPr lang="de-DE" i="1" dirty="0" err="1"/>
              <a:t>lower</a:t>
            </a:r>
            <a:r>
              <a:rPr lang="de-DE" i="1" dirty="0"/>
              <a:t> </a:t>
            </a:r>
            <a:r>
              <a:rPr lang="de-DE" i="1" dirty="0" err="1"/>
              <a:t>adjacent</a:t>
            </a:r>
            <a:r>
              <a:rPr lang="de-DE" i="1" dirty="0"/>
              <a:t> </a:t>
            </a:r>
            <a:r>
              <a:rPr lang="de-DE" i="1" dirty="0" err="1"/>
              <a:t>value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defined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smallest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i="1" dirty="0"/>
              <a:t> </a:t>
            </a:r>
            <a:r>
              <a:rPr lang="de-DE" i="1" dirty="0" err="1"/>
              <a:t>greater</a:t>
            </a:r>
            <a:r>
              <a:rPr lang="de-DE" i="1" dirty="0"/>
              <a:t> </a:t>
            </a:r>
            <a:r>
              <a:rPr lang="de-DE" i="1" dirty="0" err="1"/>
              <a:t>than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equal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25th </a:t>
            </a:r>
            <a:r>
              <a:rPr lang="de-DE" i="1" dirty="0" err="1"/>
              <a:t>percentile</a:t>
            </a:r>
            <a:r>
              <a:rPr lang="de-DE" i="1" dirty="0"/>
              <a:t>  1.5  </a:t>
            </a:r>
            <a:r>
              <a:rPr lang="de-DE" i="1" dirty="0" err="1"/>
              <a:t>interquartile</a:t>
            </a:r>
            <a:r>
              <a:rPr lang="de-DE" i="1" dirty="0"/>
              <a:t> </a:t>
            </a:r>
            <a:r>
              <a:rPr lang="de-DE" i="1" dirty="0" err="1"/>
              <a:t>range</a:t>
            </a:r>
            <a:r>
              <a:rPr lang="de-DE" i="1" dirty="0"/>
              <a:t>. </a:t>
            </a:r>
            <a:r>
              <a:rPr lang="de-DE" i="1" dirty="0" err="1"/>
              <a:t>Outliers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any</a:t>
            </a:r>
            <a:r>
              <a:rPr lang="de-DE" i="1" dirty="0"/>
              <a:t> </a:t>
            </a:r>
            <a:r>
              <a:rPr lang="de-DE" i="1" dirty="0" err="1"/>
              <a:t>values</a:t>
            </a:r>
            <a:r>
              <a:rPr lang="de-DE" i="1" dirty="0"/>
              <a:t> </a:t>
            </a:r>
            <a:r>
              <a:rPr lang="de-DE" i="1" dirty="0" err="1"/>
              <a:t>beyond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whiskers</a:t>
            </a:r>
            <a:r>
              <a:rPr lang="de-DE" i="1" dirty="0"/>
              <a:t>.</a:t>
            </a:r>
          </a:p>
          <a:p>
            <a:pPr eaLnBrk="1" hangingPunct="1"/>
            <a:endParaRPr lang="de-DE" b="1" dirty="0"/>
          </a:p>
          <a:p>
            <a:pPr eaLnBrk="1" hangingPunct="1"/>
            <a:endParaRPr lang="de-DE" b="1" dirty="0"/>
          </a:p>
          <a:p>
            <a:pPr eaLnBrk="1" hangingPunct="1"/>
            <a:endParaRPr lang="de-DE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VERY IMPORTANT CAUSES OF PROFOUND ANDROGEN DEFICIENCY</a:t>
            </a:r>
          </a:p>
          <a:p>
            <a:endParaRPr lang="en-US" dirty="0"/>
          </a:p>
          <a:p>
            <a:r>
              <a:rPr lang="en-US" dirty="0" smtClean="0"/>
              <a:t>THESE INCLUDE</a:t>
            </a:r>
          </a:p>
          <a:p>
            <a:endParaRPr lang="en-US" dirty="0"/>
          </a:p>
          <a:p>
            <a:r>
              <a:rPr lang="en-US" dirty="0" smtClean="0"/>
              <a:t>SURGICAL MENOPAUSE</a:t>
            </a:r>
          </a:p>
          <a:p>
            <a:endParaRPr lang="en-US" dirty="0" smtClean="0"/>
          </a:p>
          <a:p>
            <a:r>
              <a:rPr lang="en-US" dirty="0" smtClean="0"/>
              <a:t>PREMATURE OVARIAN INSUFFICIENCY (POF)</a:t>
            </a:r>
          </a:p>
          <a:p>
            <a:endParaRPr lang="en-US" dirty="0"/>
          </a:p>
          <a:p>
            <a:r>
              <a:rPr lang="en-US" dirty="0" smtClean="0"/>
              <a:t>ADRENAL INSUFFICIENCY</a:t>
            </a:r>
          </a:p>
          <a:p>
            <a:endParaRPr lang="en-US" dirty="0"/>
          </a:p>
          <a:p>
            <a:r>
              <a:rPr lang="en-US" dirty="0" smtClean="0"/>
              <a:t>IATROGENIC TREATMENTS – ORAL ESTROGENS RAISE SHBG LEVELS, REDUCING LEVELS OF BIOACTIVE FREE TESTOSTERONE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I AM OFTEN ASKED IS SHOULD WE RESERVE ANDROGEN REPLACEMENT FOR WOMEN WITH PROVEN LOW SYSTEMIC LEVELS?</a:t>
            </a:r>
          </a:p>
          <a:p>
            <a:endParaRPr lang="en-US" dirty="0"/>
          </a:p>
          <a:p>
            <a:r>
              <a:rPr lang="en-US" dirty="0" smtClean="0"/>
              <a:t>THIS IS CONTROVERSIAL; IT HAS ACTUALLY BEEN DIFFICULT TO PROVE A CAUSAL ASSOCIATION BETWEEN LOW ANDROGEN LEVELS AND LOW SEXUAL DESIRE</a:t>
            </a:r>
          </a:p>
          <a:p>
            <a:endParaRPr lang="en-US" dirty="0"/>
          </a:p>
          <a:p>
            <a:r>
              <a:rPr lang="en-US" dirty="0" smtClean="0"/>
              <a:t>SOME STUDIES SUGGEST THAT THERE IS A RELATIONSHIP, SUCH AS THE FOLLOWING STUDIES </a:t>
            </a:r>
            <a:r>
              <a:rPr lang="en-US" b="1" dirty="0" smtClean="0"/>
              <a:t>READ SLIDE</a:t>
            </a:r>
          </a:p>
          <a:p>
            <a:endParaRPr lang="en-US" b="1" dirty="0" smtClean="0"/>
          </a:p>
          <a:p>
            <a:r>
              <a:rPr lang="en-US" dirty="0" smtClean="0"/>
              <a:t>OTHER STUDIES SUCH AS THE PREVIOUSLY PRESENTED AUSTRALIAN DATA HAVE NOT SHOWN A CORRELATION.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REASONS WHY A CAUSAL ASSOCIATION IS OFTEN NOT FOUND</a:t>
            </a:r>
          </a:p>
          <a:p>
            <a:endParaRPr lang="en-US" dirty="0"/>
          </a:p>
          <a:p>
            <a:r>
              <a:rPr lang="en-US" dirty="0" smtClean="0"/>
              <a:t>THERE ARE, FOR INSTANCE, CONFOUNDING VARIABLES… </a:t>
            </a:r>
          </a:p>
          <a:p>
            <a:endParaRPr lang="en-US" dirty="0"/>
          </a:p>
          <a:p>
            <a:r>
              <a:rPr lang="en-US" dirty="0" smtClean="0"/>
              <a:t>THE INTENSITY OF SEXUAL SYMPTOMS IS AFFECTED BY A NUMBER OF FACTORS</a:t>
            </a:r>
          </a:p>
          <a:p>
            <a:endParaRPr lang="en-US" dirty="0"/>
          </a:p>
          <a:p>
            <a:r>
              <a:rPr lang="en-US" dirty="0" smtClean="0"/>
              <a:t>ESTROGEN DEFICIENCY SYMPTOMS (ESP URIGENITAL)</a:t>
            </a:r>
          </a:p>
          <a:p>
            <a:endParaRPr lang="en-US" dirty="0"/>
          </a:p>
          <a:p>
            <a:r>
              <a:rPr lang="en-US" dirty="0" smtClean="0"/>
              <a:t>MOOD RELATED SYMPTOMS</a:t>
            </a:r>
          </a:p>
          <a:p>
            <a:endParaRPr lang="en-US" dirty="0"/>
          </a:p>
          <a:p>
            <a:r>
              <a:rPr lang="en-US" dirty="0" smtClean="0"/>
              <a:t>SOCIOECONMIC AND RELATIONSHIP FACTORS</a:t>
            </a:r>
          </a:p>
          <a:p>
            <a:endParaRPr lang="en-US" dirty="0"/>
          </a:p>
          <a:p>
            <a:r>
              <a:rPr lang="en-US" dirty="0" smtClean="0"/>
              <a:t>CULTURAL PRACTICES</a:t>
            </a:r>
          </a:p>
          <a:p>
            <a:endParaRPr lang="en-US" dirty="0"/>
          </a:p>
          <a:p>
            <a:r>
              <a:rPr lang="en-US" dirty="0" smtClean="0"/>
              <a:t>JOHN STUDD HAS ALWAYS SAID </a:t>
            </a:r>
            <a:r>
              <a:rPr lang="en-US" b="1" dirty="0" smtClean="0"/>
              <a:t>‘HEART, HEAD AND HORMONES!”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D4A-899F-2947-8C1E-AF1AB1A56A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7B419-BFD5-7843-9FFB-0511C0C81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9D5C-55F4-F640-B827-DAF175EB8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884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CF40-8C91-6A46-9239-2343F56A3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4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D240F-3AFB-1649-848D-8BF41CF1F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266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D2E4-43E9-414D-82D2-215E677B8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CF40-8C91-6A46-9239-2343F56A3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D240F-3AFB-1649-848D-8BF41CF1F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D2E4-43E9-414D-82D2-215E677B8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9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54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5B1BB-AEDE-494B-8D4F-6771E7103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3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8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63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35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2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92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970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593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78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4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C1903-AAAA-F647-88B7-89EC08D08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3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160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889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7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6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618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69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5762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  <a:lumOff val="25000"/>
                </a:schemeClr>
              </a:buClr>
              <a:buSzPct val="70000"/>
              <a:buFont typeface="Wingdings 3" pitchFamily="18" charset="2"/>
              <a:buChar char="u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84784"/>
            <a:ext cx="8568952" cy="432048"/>
          </a:xfrm>
        </p:spPr>
        <p:txBody>
          <a:bodyPr/>
          <a:lstStyle>
            <a:lvl1pPr>
              <a:buNone/>
              <a:defRPr sz="2800" i="1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6BE-D2BF-D248-B0B0-5FFEF775783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C4C8-DA7F-9947-A438-9E1B7A3F5F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10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spcBef>
                <a:spcPct val="50000"/>
              </a:spcBef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557338"/>
            <a:ext cx="8064500" cy="274637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West London Menopause &amp; PMS Centre • West London Menopause &amp; PMS Centre •</a:t>
            </a:r>
          </a:p>
        </p:txBody>
      </p:sp>
    </p:spTree>
    <p:extLst>
      <p:ext uri="{BB962C8B-B14F-4D97-AF65-F5344CB8AC3E}">
        <p14:creationId xmlns:p14="http://schemas.microsoft.com/office/powerpoint/2010/main" val="372674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120EA01E-BC8A-B548-84D2-B6A854B69511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4896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0C153E02-69F5-8848-8566-D3DF2CE84ED9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303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CF3CB-5FFF-064E-89CC-BB53E3959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4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2255C395-BC7B-1747-B90A-3450B796E2CD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3712984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1D4EF97E-0C13-1148-B7B6-201021FA1185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38625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C612AF45-0C29-F64C-9FE0-4D7001C14F33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884543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4CF58164-7C5F-3D45-8E46-AFDEAF623694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2029336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4BFC71E1-ABC8-CB45-8551-4B0D398D7C2C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4020221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845B60C7-83B3-CA43-877B-478FA68B80CD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2543776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1BD79DF3-831F-204F-B1EF-FB31C35FA540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217922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264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264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BA2A37F4-26E6-7D42-9F56-CB9BD2C9BFFB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626143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0" y="404813"/>
            <a:ext cx="8064500" cy="264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E594CB98-C91D-F34F-B001-1B2825E03F7B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352191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557338"/>
            <a:ext cx="8064500" cy="1495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34869A79-50A0-FC4C-B881-F54E62CA0438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24282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4C72-6F11-C84C-8D62-9BD27399D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2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956050" cy="149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57338"/>
            <a:ext cx="3956050" cy="1495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A0A77FD0-930D-2947-8FB6-DB7B4AAB5070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4230225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9750" y="1557338"/>
            <a:ext cx="3956050" cy="14954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3956050" cy="149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no </a:t>
            </a:r>
            <a:fld id="{78C0E996-57F2-C740-BB32-E28B8A831D8F}" type="slidenum">
              <a:rPr lang="en-US"/>
              <a:pPr>
                <a:defRPr/>
              </a:pPr>
              <a:t>‹#›</a:t>
            </a:fld>
            <a:r>
              <a:rPr lang="en-US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3349493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C503-3935-A24C-B162-367AFB96B898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399E-7380-4549-9EBE-074CA145A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7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5762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  <a:lumOff val="25000"/>
                </a:schemeClr>
              </a:buClr>
              <a:buSzPct val="70000"/>
              <a:buFont typeface="Wingdings 3" pitchFamily="18" charset="2"/>
              <a:buChar char="u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84784"/>
            <a:ext cx="8568952" cy="432048"/>
          </a:xfrm>
        </p:spPr>
        <p:txBody>
          <a:bodyPr/>
          <a:lstStyle>
            <a:lvl1pPr>
              <a:buNone/>
              <a:defRPr sz="2800" i="1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B4AB-F7B2-6A4D-BCD9-0F1D3A5CEA16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94A9-C194-E544-A78A-13BB6CA91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01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EAE1-914E-AC42-81B1-96288BDB4F6B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6D06-8687-A64A-9BC8-602611ECA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4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172272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24428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1E8D-A1DB-5346-AFE4-E054219C9C47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D044-92F9-ED4F-A380-C6C8B765C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4173860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852935"/>
            <a:ext cx="4173860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247455" cy="576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24745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615-A663-5647-87A0-1C476267E1A0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60E7-8A18-3747-83ED-EDA1D3B4F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00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03E3-AF43-2343-B2D3-A19D41674827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8952-7891-6448-B87A-7E9F14E49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83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433D-32B2-C742-BAA3-1195AEACC4BA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AA96-54D1-F247-ADDC-56DCC4395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3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8640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7B32-7277-A942-A4A8-274038E7E7C2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CF3D-3A91-8843-BAC6-D8DEB92FF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0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60AB3-69AD-9A44-B14A-DFA411BC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2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1620-A610-494C-807C-589730761AD6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2479-9EF9-DD42-BEB5-EA92ED029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92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102B-156E-1C4A-A470-01EA8B6C13BB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46BA-18CB-1E44-B18E-076138597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98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26308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412776"/>
            <a:ext cx="6153472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7459-C189-5444-B915-F45B498E2588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AC25-36B9-C942-BF27-6DB8947D0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48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0988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988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2B75-C62F-9A4F-885A-6CA10BB8217E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E3B1C0-B66D-2742-95A1-3301F9BB4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8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7B419-BFD5-7843-9FFB-0511C0C81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3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5B1BB-AEDE-494B-8D4F-6771E7103C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73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C1903-AAAA-F647-88B7-89EC08D0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5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CF3CB-5FFF-064E-89CC-BB53E39596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74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4C72-6F11-C84C-8D62-9BD27399D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9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60AB3-69AD-9A44-B14A-DFA411BCA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0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15435-CC14-2141-8ED8-8EBAC798B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89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15435-CC14-2141-8ED8-8EBAC798BC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6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856-767B-D345-A734-E31F27BEC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702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692B1-2764-144D-8E0A-922818179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9D5C-55F4-F640-B827-DAF175EB8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9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CF40-8C91-6A46-9239-2343F56A3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0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D240F-3AFB-1649-848D-8BF41CF1F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33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D2E4-43E9-414D-82D2-215E677B8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9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7B419-BFD5-7843-9FFB-0511C0C81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12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5B1BB-AEDE-494B-8D4F-6771E7103C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28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C1903-AAAA-F647-88B7-89EC08D0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856-767B-D345-A734-E31F27BEC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66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CF3CB-5FFF-064E-89CC-BB53E39596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4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4C72-6F11-C84C-8D62-9BD27399D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8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60AB3-69AD-9A44-B14A-DFA411BCA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2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15435-CC14-2141-8ED8-8EBAC798BC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26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856-767B-D345-A734-E31F27BEC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15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692B1-2764-144D-8E0A-922818179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9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9D5C-55F4-F640-B827-DAF175EB8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336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CF40-8C91-6A46-9239-2343F56A3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880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D240F-3AFB-1649-848D-8BF41CF1F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37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D2E4-43E9-414D-82D2-215E677B8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692B1-2764-144D-8E0A-922818179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0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7B419-BFD5-7843-9FFB-0511C0C81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84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5B1BB-AEDE-494B-8D4F-6771E7103C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0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C1903-AAAA-F647-88B7-89EC08D08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74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CF3CB-5FFF-064E-89CC-BB53E39596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222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E4C72-6F11-C84C-8D62-9BD27399D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56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60AB3-69AD-9A44-B14A-DFA411BCA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38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15435-CC14-2141-8ED8-8EBAC798BC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90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856-767B-D345-A734-E31F27BEC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26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692B1-2764-144D-8E0A-922818179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78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9D5C-55F4-F640-B827-DAF175EB8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80E16-828D-524E-8ED0-AF73DEF286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  <p:sldLayoutId id="2147485287" r:id="rId12"/>
    <p:sldLayoutId id="21474852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541338"/>
          <a:ext cx="9144000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2" name="Acrobat Document" r:id="rId14" imgW="51295238" imgH="32400000" progId="AcroExch.Document.7">
                  <p:embed/>
                </p:oleObj>
              </mc:Choice>
              <mc:Fallback>
                <p:oleObj name="Acrobat Document" r:id="rId14" imgW="51295238" imgH="3240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338"/>
                        <a:ext cx="9144000" cy="5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6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595" r:id="rId6"/>
    <p:sldLayoutId id="2147485596" r:id="rId7"/>
    <p:sldLayoutId id="2147485597" r:id="rId8"/>
    <p:sldLayoutId id="2147485598" r:id="rId9"/>
    <p:sldLayoutId id="2147485599" r:id="rId10"/>
    <p:sldLayoutId id="2147485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E00E10-2545-304B-AC22-E89BABF949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8817193-5832-024B-9BF9-96410860B7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1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  <p:sldLayoutId id="214748563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806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186488"/>
            <a:ext cx="563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>
                <a:solidFill>
                  <a:srgbClr val="001965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latin typeface="Verdana" charset="0"/>
              </a:rPr>
              <a:t>Slide no </a:t>
            </a:r>
            <a:fld id="{E6A2354A-ECF5-A741-866C-F6998EA77111}" type="slidenum">
              <a:rPr lang="en-US">
                <a:latin typeface="Verdana" charset="0"/>
              </a:rPr>
              <a:pPr>
                <a:defRPr/>
              </a:pPr>
              <a:t>‹#›</a:t>
            </a:fld>
            <a:r>
              <a:rPr lang="en-US">
                <a:latin typeface="Verdana" charset="0"/>
              </a:rPr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1977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  <p:sldLayoutId id="2147485652" r:id="rId12"/>
    <p:sldLayoutId id="2147485653" r:id="rId13"/>
    <p:sldLayoutId id="2147485654" r:id="rId14"/>
    <p:sldLayoutId id="2147485655" r:id="rId15"/>
  </p:sldLayoutIdLst>
  <p:txStyles>
    <p:titleStyle>
      <a:lvl1pPr algn="ctr" defTabSz="981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81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defTabSz="981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defTabSz="981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defTabSz="981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defTabSz="98107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ctr" defTabSz="98107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ctr" defTabSz="98107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ctr" defTabSz="98107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287338" indent="-287338" algn="l" defTabSz="981075" rtl="0" eaLnBrk="0" fontAlgn="base" hangingPunct="0">
        <a:spcBef>
          <a:spcPct val="40000"/>
        </a:spcBef>
        <a:spcAft>
          <a:spcPct val="0"/>
        </a:spcAft>
        <a:buClr>
          <a:srgbClr val="00B7FF"/>
        </a:buClr>
        <a:buSzPct val="12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8188" indent="-269875" algn="l" defTabSz="981075" rtl="0" eaLnBrk="0" fontAlgn="base" hangingPunct="0">
        <a:spcBef>
          <a:spcPct val="10000"/>
        </a:spcBef>
        <a:spcAft>
          <a:spcPct val="20000"/>
        </a:spcAft>
        <a:buClr>
          <a:srgbClr val="001965"/>
        </a:buClr>
        <a:buSzPct val="12000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227138" indent="-274638" algn="l" defTabSz="981075" rtl="0" eaLnBrk="0" fontAlgn="base" hangingPunct="0">
        <a:spcBef>
          <a:spcPct val="10000"/>
        </a:spcBef>
        <a:spcAft>
          <a:spcPct val="20000"/>
        </a:spcAft>
        <a:buClr>
          <a:schemeClr val="accent2"/>
        </a:buClr>
        <a:buSzPct val="12000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708150" indent="-293688" algn="l" defTabSz="981075" rtl="0" eaLnBrk="0" fontAlgn="base" hangingPunct="0">
        <a:spcBef>
          <a:spcPct val="10000"/>
        </a:spcBef>
        <a:spcAft>
          <a:spcPct val="20000"/>
        </a:spcAft>
        <a:buClr>
          <a:srgbClr val="8A560F"/>
        </a:buClr>
        <a:buSzPct val="12000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176463" indent="-303213" algn="l" defTabSz="981075" rtl="0" eaLnBrk="0" fontAlgn="base" hangingPunct="0">
        <a:spcBef>
          <a:spcPct val="10000"/>
        </a:spcBef>
        <a:spcAft>
          <a:spcPct val="20000"/>
        </a:spcAft>
        <a:buClr>
          <a:schemeClr val="folHlink"/>
        </a:buClr>
        <a:buSzPct val="12000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633663" indent="-303213" algn="l" defTabSz="981075" rtl="0" fontAlgn="base">
        <a:spcBef>
          <a:spcPct val="10000"/>
        </a:spcBef>
        <a:spcAft>
          <a:spcPct val="20000"/>
        </a:spcAft>
        <a:buClr>
          <a:schemeClr val="folHlink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3090863" indent="-303213" algn="l" defTabSz="981075" rtl="0" fontAlgn="base">
        <a:spcBef>
          <a:spcPct val="10000"/>
        </a:spcBef>
        <a:spcAft>
          <a:spcPct val="20000"/>
        </a:spcAft>
        <a:buClr>
          <a:schemeClr val="folHlink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548063" indent="-303213" algn="l" defTabSz="981075" rtl="0" fontAlgn="base">
        <a:spcBef>
          <a:spcPct val="10000"/>
        </a:spcBef>
        <a:spcAft>
          <a:spcPct val="20000"/>
        </a:spcAft>
        <a:buClr>
          <a:schemeClr val="folHlink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4005263" indent="-303213" algn="l" defTabSz="981075" rtl="0" fontAlgn="base">
        <a:spcBef>
          <a:spcPct val="10000"/>
        </a:spcBef>
        <a:spcAft>
          <a:spcPct val="20000"/>
        </a:spcAft>
        <a:buClr>
          <a:schemeClr val="folHlink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1412875"/>
            <a:ext cx="8928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2133600"/>
            <a:ext cx="856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76988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9B174B9-E6E0-0143-9155-A281EC29C98A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63769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3438" y="6376988"/>
            <a:ext cx="1728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6262938-C9CA-6445-8FEA-0DF376FD3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7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  <p:sldLayoutId id="2147485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00AA"/>
        </a:buClr>
        <a:buSzPct val="70000"/>
        <a:buFont typeface="Wingdings 3" charset="0"/>
        <a:buChar char="u"/>
        <a:defRPr sz="28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80E16-828D-524E-8ED0-AF73DEF28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695" r:id="rId12"/>
    <p:sldLayoutId id="21474856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80E16-828D-524E-8ED0-AF73DEF28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8" r:id="rId1"/>
    <p:sldLayoutId id="2147485699" r:id="rId2"/>
    <p:sldLayoutId id="2147485700" r:id="rId3"/>
    <p:sldLayoutId id="2147485701" r:id="rId4"/>
    <p:sldLayoutId id="2147485702" r:id="rId5"/>
    <p:sldLayoutId id="2147485703" r:id="rId6"/>
    <p:sldLayoutId id="2147485704" r:id="rId7"/>
    <p:sldLayoutId id="2147485705" r:id="rId8"/>
    <p:sldLayoutId id="2147485706" r:id="rId9"/>
    <p:sldLayoutId id="2147485707" r:id="rId10"/>
    <p:sldLayoutId id="2147485708" r:id="rId11"/>
    <p:sldLayoutId id="2147485709" r:id="rId12"/>
    <p:sldLayoutId id="2147485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80E16-828D-524E-8ED0-AF73DEF28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2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  <p:sldLayoutId id="2147485723" r:id="rId12"/>
    <p:sldLayoutId id="2147485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healthacker.com/pics/intrinsa.jpg&amp;imgrefurl=http://testosteronepatchs.com/effective-intrinsa-patches&amp;usg=__RPv0Fq5cg5UgIwGOdYE0N3owOH8=&amp;h=341&amp;w=368&amp;sz=10&amp;hl=en&amp;start=1&amp;zoom=1&amp;tbnid=0rU_EV7uXLDu-M:&amp;tbnh=113&amp;tbnw=122&amp;prev=/images?q=intrinsa+patches&amp;um=1&amp;hl=en&amp;safe=active&amp;sa=N&amp;tbs=isch:1&amp;um=1&amp;itbs=1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80"/>
            <a:ext cx="9540552" cy="2808883"/>
          </a:xfrm>
        </p:spPr>
        <p:txBody>
          <a:bodyPr/>
          <a:lstStyle/>
          <a:p>
            <a:pPr indent="53975"/>
            <a:r>
              <a:rPr lang="en-GB" sz="2800" b="1" dirty="0">
                <a:latin typeface="Arial" charset="0"/>
              </a:rPr>
              <a:t/>
            </a:r>
            <a:br>
              <a:rPr lang="en-GB" sz="2800" b="1" dirty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>Androgens – vital for loving and living in women over 40!</a:t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/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 err="1" smtClean="0">
                <a:latin typeface="Arial" charset="0"/>
              </a:rPr>
              <a:t>Zdravo</a:t>
            </a:r>
            <a:r>
              <a:rPr lang="en-GB" sz="2400" b="1" dirty="0" smtClean="0">
                <a:latin typeface="Arial" charset="0"/>
              </a:rPr>
              <a:t>, </a:t>
            </a:r>
            <a:r>
              <a:rPr lang="en-GB" sz="2400" b="1" dirty="0" err="1" smtClean="0">
                <a:latin typeface="Arial" charset="0"/>
              </a:rPr>
              <a:t>Dobar</a:t>
            </a:r>
            <a:r>
              <a:rPr lang="en-GB" sz="2400" b="1" dirty="0" smtClean="0">
                <a:latin typeface="Arial" charset="0"/>
              </a:rPr>
              <a:t> Dan!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780928"/>
            <a:ext cx="6840760" cy="28578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latin typeface="Arial" charset="0"/>
              </a:rPr>
              <a:t>Nick </a:t>
            </a:r>
            <a:r>
              <a:rPr lang="en-GB" sz="2000" b="1" dirty="0">
                <a:latin typeface="Arial" charset="0"/>
              </a:rPr>
              <a:t>Panay BSc MRCOG MFSRH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latin typeface="Arial" charset="0"/>
              </a:rPr>
              <a:t>Immediate Past Chairman, BMS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latin typeface="Arial" charset="0"/>
              </a:rPr>
              <a:t>Co Editor in Chief Climacteric</a:t>
            </a:r>
            <a:endParaRPr lang="en-GB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>
                <a:latin typeface="Arial" charset="0"/>
              </a:rPr>
              <a:t>Queen Charlotte’s &amp; Chelsea and Chelsea &amp; Westminster </a:t>
            </a:r>
            <a:r>
              <a:rPr lang="en-GB" sz="2000" b="1" dirty="0" smtClean="0">
                <a:latin typeface="Arial" charset="0"/>
              </a:rPr>
              <a:t>Hospital &amp; Imperial </a:t>
            </a:r>
            <a:r>
              <a:rPr lang="en-GB" sz="2000" b="1" dirty="0">
                <a:latin typeface="Arial" charset="0"/>
              </a:rPr>
              <a:t>College London</a:t>
            </a:r>
            <a:endParaRPr lang="en-GB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</p:txBody>
      </p:sp>
      <p:pic>
        <p:nvPicPr>
          <p:cNvPr id="1029" name="Picture 7" descr="BMS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" y="116632"/>
            <a:ext cx="1223814" cy="8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4941168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u="sng" dirty="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  <a:p>
            <a:pPr lvl="0" algn="ctr"/>
            <a:r>
              <a:rPr lang="en-US" b="1" u="sng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 THANK YOU TO PROF SIMUNIC AND THE CROATIAN GYNAE ENDOCRINE CONGRESS ORGANISING COMMITTEE FOR THE INVITATION</a:t>
            </a:r>
            <a:endParaRPr lang="en-US" b="1" u="sng" dirty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20" y="0"/>
            <a:ext cx="483870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Should we reserve androgen replacement for those with proven low systemic T levels?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71338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Correlation of sexual desire with androgen levels is controversial!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Studies showing correlation with androgen levels…. </a:t>
            </a:r>
            <a:endParaRPr lang="en-US" sz="2200" dirty="0"/>
          </a:p>
          <a:p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Higher levels of sexual desire at menopause transition in women with higher T levels</a:t>
            </a:r>
            <a:r>
              <a:rPr lang="en-US" sz="2400" baseline="30000" dirty="0" smtClean="0"/>
              <a:t>1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121 women with HSDD v 124 controls – DHEAS and other androgenic precursor levels significantly lower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Lower circulating levels of E2 and DHEAS in highly symptomatic early postmenopausal women with HSDD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30669" y="6309320"/>
            <a:ext cx="778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Woods et al Seattle Midlife Women’s Health Study J Women’s Health 2010 2. </a:t>
            </a:r>
            <a:r>
              <a:rPr lang="en-US" sz="1200" dirty="0" err="1" smtClean="0"/>
              <a:t>Basson</a:t>
            </a:r>
            <a:r>
              <a:rPr lang="en-US" sz="1200" dirty="0" smtClean="0"/>
              <a:t> et al Menopause 2010 </a:t>
            </a:r>
          </a:p>
          <a:p>
            <a:r>
              <a:rPr lang="en-US" sz="1200" dirty="0" smtClean="0"/>
              <a:t>3. </a:t>
            </a:r>
            <a:r>
              <a:rPr lang="en-US" sz="1200" dirty="0" err="1" smtClean="0"/>
              <a:t>Nappi</a:t>
            </a:r>
            <a:r>
              <a:rPr lang="en-US" sz="1200" dirty="0" smtClean="0"/>
              <a:t> et al </a:t>
            </a:r>
            <a:r>
              <a:rPr lang="en-US" sz="1200" dirty="0" err="1" smtClean="0"/>
              <a:t>Maturitas</a:t>
            </a:r>
            <a:r>
              <a:rPr lang="en-US" sz="1200" dirty="0" smtClean="0"/>
              <a:t>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0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0"/>
    </mc:Choice>
    <mc:Fallback xmlns="">
      <p:transition xmlns:p14="http://schemas.microsoft.com/office/powerpoint/2010/main" spd="slow" advTm="681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Should we reserve androgen replacement for those with proven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low systemic T levels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But, confounding variables make direct correlation of T with HSDD difficult </a:t>
            </a:r>
            <a:endParaRPr lang="en-US" sz="2400" dirty="0" smtClean="0"/>
          </a:p>
          <a:p>
            <a:pPr lvl="1"/>
            <a:r>
              <a:rPr lang="en-US" sz="2400" dirty="0" smtClean="0"/>
              <a:t>Intensity of sexual symptoms is affected by</a:t>
            </a:r>
          </a:p>
          <a:p>
            <a:pPr lvl="1"/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estrogen deficiency symptoms (</a:t>
            </a:r>
            <a:r>
              <a:rPr lang="en-US" dirty="0" err="1" smtClean="0"/>
              <a:t>esp</a:t>
            </a:r>
            <a:r>
              <a:rPr lang="en-US" dirty="0" smtClean="0"/>
              <a:t> urogenital atrophy)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predominantly mood related symptoms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dirty="0"/>
              <a:t>p</a:t>
            </a:r>
            <a:r>
              <a:rPr lang="en-US" dirty="0" smtClean="0"/>
              <a:t>oor social/environmental factors: work/relationship related stress, financial concerns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estrictive cultural practices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30669" y="6309320"/>
            <a:ext cx="215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1. </a:t>
            </a:r>
            <a:r>
              <a:rPr lang="en-US" sz="1200" dirty="0" err="1" smtClean="0"/>
              <a:t>Nappi</a:t>
            </a:r>
            <a:r>
              <a:rPr lang="en-US" sz="1200" dirty="0" smtClean="0"/>
              <a:t> et al </a:t>
            </a:r>
            <a:r>
              <a:rPr lang="en-US" sz="1200" dirty="0" err="1" smtClean="0"/>
              <a:t>Maturitas</a:t>
            </a:r>
            <a:r>
              <a:rPr lang="en-US" sz="1200" dirty="0" smtClean="0"/>
              <a:t>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9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4"/>
    </mc:Choice>
    <mc:Fallback xmlns="">
      <p:transition xmlns:p14="http://schemas.microsoft.com/office/powerpoint/2010/main" spd="slow" advTm="400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Should we reserve androgen replacement for those with proven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low systemic T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levels?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Brain </a:t>
            </a:r>
            <a:r>
              <a:rPr lang="en-US" sz="2800" b="1" u="sng" dirty="0" err="1" smtClean="0"/>
              <a:t>intracrinology</a:t>
            </a:r>
            <a:r>
              <a:rPr lang="en-US" sz="2800" b="1" dirty="0" smtClean="0"/>
              <a:t> </a:t>
            </a:r>
          </a:p>
          <a:p>
            <a:pPr lvl="1"/>
            <a:endParaRPr lang="en-US" sz="2000" dirty="0" smtClean="0"/>
          </a:p>
          <a:p>
            <a:r>
              <a:rPr lang="en-US" sz="2400" b="1" dirty="0"/>
              <a:t>M</a:t>
            </a:r>
            <a:r>
              <a:rPr lang="en-US" sz="2400" b="1" dirty="0" smtClean="0"/>
              <a:t>ay be more critical to female sexual desire and function than </a:t>
            </a:r>
            <a:r>
              <a:rPr lang="en-US" sz="2400" b="1" u="sng" dirty="0" smtClean="0"/>
              <a:t>peripheral</a:t>
            </a:r>
            <a:r>
              <a:rPr lang="en-US" sz="2400" b="1" dirty="0" smtClean="0"/>
              <a:t> androgens</a:t>
            </a:r>
            <a:r>
              <a:rPr lang="en-US" sz="2400" b="1" baseline="30000" dirty="0" smtClean="0"/>
              <a:t>1-2</a:t>
            </a:r>
          </a:p>
          <a:p>
            <a:endParaRPr lang="en-US" sz="2400" baseline="300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ndrogenic metabolites (either within the cells of the target tissue or released into the plasma) are produced locally from precursors such as DHEA</a:t>
            </a:r>
          </a:p>
          <a:p>
            <a:pPr lvl="1"/>
            <a:endParaRPr lang="en-US" sz="2400" dirty="0" smtClean="0"/>
          </a:p>
          <a:p>
            <a:r>
              <a:rPr lang="en-US" sz="2400" u="sng" dirty="0" smtClean="0"/>
              <a:t>This could be main explanation for complex correlation between circulating testosterone levels and sexual desire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512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Labrie</a:t>
            </a:r>
            <a:r>
              <a:rPr lang="en-US" sz="1400" dirty="0" smtClean="0"/>
              <a:t> et al </a:t>
            </a:r>
            <a:r>
              <a:rPr lang="en-US" sz="1400" dirty="0" err="1" smtClean="0"/>
              <a:t>Endocr</a:t>
            </a:r>
            <a:r>
              <a:rPr lang="en-US" sz="1400" dirty="0" smtClean="0"/>
              <a:t> Rev 2003; 2.Brotto et al J Sex Med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15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7"/>
    </mc:Choice>
    <mc:Fallback xmlns="">
      <p:transition xmlns:p14="http://schemas.microsoft.com/office/powerpoint/2010/main" spd="slow" advTm="314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Should we reserve androgen replacement for those with proven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low systemic T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levels?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Inter-individual variability</a:t>
            </a:r>
          </a:p>
          <a:p>
            <a:endParaRPr lang="en-US" sz="2400" dirty="0"/>
          </a:p>
          <a:p>
            <a:pPr algn="ctr"/>
            <a:r>
              <a:rPr lang="en-US" sz="2800" dirty="0" smtClean="0"/>
              <a:t>Every woman has her own threshold of tissue responsiveness to hormonal variations depending on several factors e.g. genetic, biological, psychological</a:t>
            </a:r>
            <a:r>
              <a:rPr lang="en-US" sz="2800" baseline="30000" dirty="0" smtClean="0"/>
              <a:t>1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194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Nappi</a:t>
            </a:r>
            <a:r>
              <a:rPr lang="en-US" sz="1400" dirty="0" smtClean="0"/>
              <a:t> at al MI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8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xmlns:p14="http://schemas.microsoft.com/office/powerpoint/2010/main" spd="slow" advTm="62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charset="0"/>
              </a:rPr>
              <a:t>Impact </a:t>
            </a:r>
            <a:r>
              <a:rPr lang="en-US" sz="3200" b="1" dirty="0">
                <a:latin typeface="Arial" charset="0"/>
              </a:rPr>
              <a:t>of POI on Sexual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 algn="ctr">
              <a:defRPr/>
            </a:pPr>
            <a:r>
              <a:rPr lang="en-US" sz="2800" dirty="0" smtClean="0"/>
              <a:t>“The </a:t>
            </a:r>
            <a:r>
              <a:rPr lang="en-US" sz="2800" dirty="0"/>
              <a:t>earlier the menopause, the more severe and complex the impact on sexuality </a:t>
            </a:r>
            <a:r>
              <a:rPr lang="en-US" sz="2800" dirty="0" smtClean="0"/>
              <a:t>is”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smtClean="0"/>
              <a:t>“Very few studies (three)</a:t>
            </a:r>
            <a:r>
              <a:rPr lang="en-US" sz="2800" baseline="30000" dirty="0" smtClean="0"/>
              <a:t>2-4</a:t>
            </a:r>
            <a:r>
              <a:rPr lang="en-US" sz="2800" dirty="0" smtClean="0"/>
              <a:t> have specifically investigated the sexual function of women with POI”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0" y="62529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1. </a:t>
            </a:r>
            <a:r>
              <a:rPr lang="en-US" sz="1600" dirty="0" err="1" smtClean="0"/>
              <a:t>Graziottin</a:t>
            </a:r>
            <a:r>
              <a:rPr lang="en-US" sz="1600" dirty="0" smtClean="0"/>
              <a:t> A  </a:t>
            </a:r>
            <a:r>
              <a:rPr lang="en-US" sz="1600" dirty="0"/>
              <a:t>Ann N Y </a:t>
            </a:r>
            <a:r>
              <a:rPr lang="en-US" sz="1600" dirty="0" err="1"/>
              <a:t>Acad</a:t>
            </a:r>
            <a:r>
              <a:rPr lang="en-US" sz="1600" dirty="0"/>
              <a:t> Sci. 2010</a:t>
            </a:r>
            <a:r>
              <a:rPr lang="en-US" sz="1600" dirty="0" smtClean="0"/>
              <a:t>; 2. </a:t>
            </a:r>
            <a:r>
              <a:rPr lang="en-US" sz="1600" dirty="0" err="1" smtClean="0"/>
              <a:t>Kalantaridou</a:t>
            </a:r>
            <a:r>
              <a:rPr lang="en-US" sz="1600" dirty="0" smtClean="0"/>
              <a:t> et al </a:t>
            </a:r>
            <a:r>
              <a:rPr lang="en-US" sz="1600" dirty="0" err="1" smtClean="0"/>
              <a:t>Fertil</a:t>
            </a:r>
            <a:r>
              <a:rPr lang="en-US" sz="1600" dirty="0" smtClean="0"/>
              <a:t> </a:t>
            </a:r>
            <a:r>
              <a:rPr lang="en-US" sz="1600" dirty="0" err="1" smtClean="0"/>
              <a:t>Steril</a:t>
            </a:r>
            <a:r>
              <a:rPr lang="en-US" sz="1600" dirty="0" smtClean="0"/>
              <a:t> 2006; 3. van der </a:t>
            </a:r>
            <a:r>
              <a:rPr lang="en-US" sz="1600" dirty="0" err="1" smtClean="0"/>
              <a:t>Stege</a:t>
            </a:r>
            <a:r>
              <a:rPr lang="en-US" sz="1600" dirty="0" smtClean="0"/>
              <a:t> Menopause 2008; 4. de Almeida Menopause 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30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5"/>
    </mc:Choice>
    <mc:Fallback xmlns="">
      <p:transition xmlns:p14="http://schemas.microsoft.com/office/powerpoint/2010/main" spd="slow" advTm="248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02675" cy="89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2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020"/>
            <a:ext cx="9000491" cy="324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7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1"/>
    </mc:Choice>
    <mc:Fallback xmlns="">
      <p:transition xmlns:p14="http://schemas.microsoft.com/office/powerpoint/2010/main" spd="slow" advTm="417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0"/>
            <a:ext cx="47879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6" name="Picture 1"/>
          <p:cNvPicPr>
            <a:picLocks noChangeAspect="1"/>
          </p:cNvPicPr>
          <p:nvPr/>
        </p:nvPicPr>
        <p:blipFill>
          <a:blip r:embed="rId4" cstate="email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4224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7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4572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8" name="TextBox 1"/>
          <p:cNvSpPr txBox="1">
            <a:spLocks noChangeArrowheads="1"/>
          </p:cNvSpPr>
          <p:nvPr/>
        </p:nvSpPr>
        <p:spPr bwMode="auto">
          <a:xfrm>
            <a:off x="4741863" y="4149725"/>
            <a:ext cx="41640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u="sng"/>
              <a:t>Database Opportunities</a:t>
            </a:r>
          </a:p>
          <a:p>
            <a:pPr algn="just" eaLnBrk="1" hangingPunct="1"/>
            <a:endParaRPr lang="en-US" sz="2000"/>
          </a:p>
          <a:p>
            <a:pPr algn="just" eaLnBrk="1" hangingPunct="1">
              <a:lnSpc>
                <a:spcPct val="120000"/>
              </a:lnSpc>
            </a:pPr>
            <a:r>
              <a:rPr lang="en-US" sz="2000" b="0"/>
              <a:t>1)POI presentation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b="0"/>
              <a:t>2)Impact of Interventions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1600" b="0"/>
              <a:t>e.g. HRT v COCP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b="0"/>
              <a:t>3)Role of Biomarkers e.g. AMH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b="0"/>
              <a:t>4)Bio-bank for Genetic Studies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3569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</a:t>
            </a:r>
            <a:r>
              <a:rPr lang="en-US" sz="2800" b="1" dirty="0" err="1" smtClean="0"/>
              <a:t>www.poiregistry.net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6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/>
          <a:lstStyle/>
          <a:p>
            <a:r>
              <a:rPr lang="en-GB" sz="3600" b="1" dirty="0">
                <a:latin typeface="Arial" charset="0"/>
              </a:rPr>
              <a:t>Premature Ovarian </a:t>
            </a:r>
            <a:r>
              <a:rPr lang="en-GB" sz="3600" b="1" dirty="0" smtClean="0">
                <a:latin typeface="Arial" charset="0"/>
              </a:rPr>
              <a:t>Insufficiency </a:t>
            </a:r>
            <a:r>
              <a:rPr lang="en-GB" sz="3600" b="1" dirty="0">
                <a:latin typeface="Arial" charset="0"/>
              </a:rPr>
              <a:t/>
            </a:r>
            <a:br>
              <a:rPr lang="en-GB" sz="3600" b="1" dirty="0">
                <a:latin typeface="Arial" charset="0"/>
              </a:rPr>
            </a:br>
            <a:r>
              <a:rPr lang="en-GB" sz="3200" b="1" dirty="0">
                <a:latin typeface="Arial" charset="0"/>
              </a:rPr>
              <a:t>Prevalence of FSD</a:t>
            </a:r>
            <a:endParaRPr lang="en-GB" sz="2800" dirty="0">
              <a:latin typeface="Arial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8101013" cy="5373687"/>
          </a:xfrm>
        </p:spPr>
        <p:txBody>
          <a:bodyPr/>
          <a:lstStyle/>
          <a:p>
            <a:pPr lvl="1">
              <a:buFontTx/>
              <a:buNone/>
            </a:pPr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HSDD was reported in 64</a:t>
            </a:r>
            <a:r>
              <a:rPr lang="en-GB" dirty="0" smtClean="0">
                <a:latin typeface="Arial" charset="0"/>
              </a:rPr>
              <a:t>% </a:t>
            </a:r>
            <a:r>
              <a:rPr lang="en-GB" dirty="0">
                <a:latin typeface="Arial" charset="0"/>
              </a:rPr>
              <a:t>in our </a:t>
            </a:r>
            <a:r>
              <a:rPr lang="en-GB" dirty="0" smtClean="0">
                <a:latin typeface="Arial" charset="0"/>
              </a:rPr>
              <a:t>POI </a:t>
            </a:r>
            <a:r>
              <a:rPr lang="en-GB" dirty="0">
                <a:latin typeface="Arial" charset="0"/>
              </a:rPr>
              <a:t>cohort (&gt; 50% iatrogenic)</a:t>
            </a:r>
          </a:p>
          <a:p>
            <a:pPr lvl="1"/>
            <a:r>
              <a:rPr lang="en-GB" sz="2400" dirty="0">
                <a:latin typeface="Arial" charset="0"/>
              </a:rPr>
              <a:t>Singer </a:t>
            </a:r>
            <a:r>
              <a:rPr lang="en-GB" sz="2400" dirty="0" smtClean="0">
                <a:latin typeface="Arial" charset="0"/>
              </a:rPr>
              <a:t>Mann Hunter </a:t>
            </a:r>
            <a:r>
              <a:rPr lang="en-GB" sz="2400" dirty="0">
                <a:latin typeface="Arial" charset="0"/>
              </a:rPr>
              <a:t>Pitkin Panay </a:t>
            </a:r>
            <a:r>
              <a:rPr lang="en-GB" sz="2400" dirty="0" smtClean="0">
                <a:latin typeface="Arial" charset="0"/>
              </a:rPr>
              <a:t>Climacteric 2011</a:t>
            </a:r>
          </a:p>
          <a:p>
            <a:pPr marL="457200" lvl="1" indent="0">
              <a:buNone/>
            </a:pPr>
            <a:endParaRPr lang="en-GB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Impact of androgens on HSDD in women with </a:t>
            </a:r>
            <a:r>
              <a:rPr lang="en-GB" u="sng" dirty="0" smtClean="0">
                <a:latin typeface="Arial" charset="0"/>
              </a:rPr>
              <a:t>spontaneous</a:t>
            </a:r>
            <a:r>
              <a:rPr lang="en-GB" dirty="0" smtClean="0">
                <a:latin typeface="Arial" charset="0"/>
              </a:rPr>
              <a:t> POI needs urgent study</a:t>
            </a:r>
          </a:p>
          <a:p>
            <a:pPr lvl="1"/>
            <a:r>
              <a:rPr lang="en-GB" sz="2400" dirty="0" err="1" smtClean="0">
                <a:latin typeface="Arial" charset="0"/>
              </a:rPr>
              <a:t>Maclaran</a:t>
            </a:r>
            <a:r>
              <a:rPr lang="en-GB" sz="2400" dirty="0" smtClean="0">
                <a:latin typeface="Arial" charset="0"/>
              </a:rPr>
              <a:t> K, Panay N Women’s Health 2011</a:t>
            </a:r>
            <a:endParaRPr lang="en-GB" sz="2400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5"/>
    </mc:Choice>
    <mc:Fallback xmlns="">
      <p:transition xmlns:p14="http://schemas.microsoft.com/office/powerpoint/2010/main" spd="slow" advTm="121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" y="925397"/>
          <a:ext cx="8877145" cy="523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3621088" y="787400"/>
            <a:ext cx="350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%</a:t>
            </a:r>
          </a:p>
        </p:txBody>
      </p:sp>
      <p:sp>
        <p:nvSpPr>
          <p:cNvPr id="54275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Patient concerns</a:t>
            </a: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9525" y="6492875"/>
            <a:ext cx="6065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Singer D, Mann E, Hunter M, Pitkin J, Panay N, Climacteric 2011</a:t>
            </a:r>
          </a:p>
        </p:txBody>
      </p:sp>
    </p:spTree>
    <p:extLst>
      <p:ext uri="{BB962C8B-B14F-4D97-AF65-F5344CB8AC3E}">
        <p14:creationId xmlns:p14="http://schemas.microsoft.com/office/powerpoint/2010/main" val="24865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3"/>
    </mc:Choice>
    <mc:Fallback xmlns="">
      <p:transition xmlns:p14="http://schemas.microsoft.com/office/powerpoint/2010/main" spd="slow" advTm="3145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/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Pragmatic Approach to Managing HSDD</a:t>
            </a: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xmlns:p14="http://schemas.microsoft.com/office/powerpoint/2010/main" spd="slow" advTm="11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3200" b="1" dirty="0" smtClean="0">
                <a:latin typeface="Arial" charset="0"/>
              </a:rPr>
              <a:t/>
            </a:r>
            <a:br>
              <a:rPr lang="en-GB" sz="3200" b="1" dirty="0" smtClean="0">
                <a:latin typeface="Arial" charset="0"/>
              </a:rPr>
            </a:br>
            <a:r>
              <a:rPr lang="en-GB" sz="3200" b="1" dirty="0" smtClean="0">
                <a:latin typeface="Arial" charset="0"/>
              </a:rPr>
              <a:t>Androgens </a:t>
            </a:r>
            <a:r>
              <a:rPr lang="en-GB" sz="3200" b="1" dirty="0">
                <a:latin typeface="Arial" charset="0"/>
              </a:rPr>
              <a:t>– vital for loving and living in women over 40!</a:t>
            </a:r>
            <a:r>
              <a:rPr lang="en-GB" sz="2800" b="1" dirty="0" smtClean="0">
                <a:latin typeface="Arial" charset="0"/>
              </a:rPr>
              <a:t/>
            </a:r>
            <a:br>
              <a:rPr lang="en-GB" sz="2800" b="1" dirty="0" smtClean="0">
                <a:latin typeface="Arial" charset="0"/>
              </a:rPr>
            </a:br>
            <a:r>
              <a:rPr lang="en-GB" sz="2800" b="1" dirty="0" smtClean="0">
                <a:latin typeface="Arial" charset="0"/>
              </a:rPr>
              <a:t/>
            </a:r>
            <a:br>
              <a:rPr lang="en-GB" sz="2800" b="1" dirty="0" smtClean="0">
                <a:latin typeface="Arial" charset="0"/>
              </a:rPr>
            </a:br>
            <a:r>
              <a:rPr lang="en-GB" sz="2800" b="1" dirty="0" smtClean="0">
                <a:latin typeface="Arial" charset="0"/>
              </a:rPr>
              <a:t>Agenda</a:t>
            </a:r>
            <a:r>
              <a:rPr lang="en-GB" sz="2800" b="1" dirty="0">
                <a:latin typeface="Calibri" charset="0"/>
                <a:ea typeface="Calibri" charset="0"/>
                <a:cs typeface="Times New Roman" charset="0"/>
              </a:rPr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Androgen Physiology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Androgen levels and sexual desire – who should we treat?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Pragmatic Approach to Managing HSDD (distressing low sexual desire) 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Treatment Options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Safety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Advisory Bodies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Take Home Messages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1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4"/>
    </mc:Choice>
    <mc:Fallback xmlns="">
      <p:transition xmlns:p14="http://schemas.microsoft.com/office/powerpoint/2010/main" spd="slow" advTm="262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0000"/>
                </a:solidFill>
                <a:latin typeface="Arial" charset="0"/>
              </a:rPr>
              <a:t>Pragmatic Approach to Managing HSDD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17443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b="1" dirty="0" smtClean="0"/>
              <a:t>Validated questionnaires – used mainly in studies </a:t>
            </a:r>
            <a:r>
              <a:rPr lang="en-US" sz="2000" dirty="0" smtClean="0"/>
              <a:t>e.g. FSFI or PFSF – but, </a:t>
            </a:r>
            <a:r>
              <a:rPr lang="en-US" sz="2000" u="sng" dirty="0" smtClean="0"/>
              <a:t>you need to ask the right questions to get the right answers!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Multidisciplinary approach </a:t>
            </a:r>
            <a:r>
              <a:rPr lang="en-US" sz="2000" dirty="0" smtClean="0"/>
              <a:t>with psycho sexual </a:t>
            </a:r>
            <a:r>
              <a:rPr lang="en-US" sz="2000" dirty="0" err="1" smtClean="0"/>
              <a:t>counsellor</a:t>
            </a:r>
            <a:r>
              <a:rPr lang="en-US" sz="2000" dirty="0" smtClean="0"/>
              <a:t> / psychologist to explore relationship / psychological issues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History</a:t>
            </a:r>
            <a:r>
              <a:rPr lang="en-US" sz="2000" dirty="0" smtClean="0"/>
              <a:t> – medical problems e.g. thyroid, diabetes, SSRIs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Examination</a:t>
            </a:r>
            <a:r>
              <a:rPr lang="en-US" sz="2000" dirty="0" smtClean="0"/>
              <a:t> – atrophic changes, prolapse, PID, endometriosis etc.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Investigations</a:t>
            </a:r>
            <a:r>
              <a:rPr lang="en-US" sz="2000" dirty="0" smtClean="0"/>
              <a:t> for concomitant conditions e.g. TFTs, prolactin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6215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Nappi</a:t>
            </a:r>
            <a:r>
              <a:rPr lang="en-US" sz="1400" dirty="0" smtClean="0"/>
              <a:t> et al Men </a:t>
            </a:r>
            <a:r>
              <a:rPr lang="en-US" sz="1400" dirty="0" err="1" smtClean="0"/>
              <a:t>Int</a:t>
            </a:r>
            <a:r>
              <a:rPr lang="en-US" sz="1400" dirty="0" smtClean="0"/>
              <a:t> 2010; 2. </a:t>
            </a:r>
            <a:r>
              <a:rPr lang="en-US" sz="1400" dirty="0" err="1" smtClean="0"/>
              <a:t>Maclaran</a:t>
            </a:r>
            <a:r>
              <a:rPr lang="en-US" sz="1400" dirty="0" smtClean="0"/>
              <a:t> K &amp; Panay N Women’s Health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91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5"/>
    </mc:Choice>
    <mc:Fallback xmlns="">
      <p:transition xmlns:p14="http://schemas.microsoft.com/office/powerpoint/2010/main" spd="slow" advTm="474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0000"/>
                </a:solidFill>
                <a:latin typeface="Arial" charset="0"/>
              </a:rPr>
              <a:t>Pragmatic Approach to Managing HSDD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800" b="1" u="sng" dirty="0" smtClean="0"/>
              <a:t>Androgen Insufficiency Syndrome &amp; HSDD  </a:t>
            </a:r>
            <a:r>
              <a:rPr lang="en-US" sz="2800" b="1" dirty="0" smtClean="0"/>
              <a:t>diagnosis is based on </a:t>
            </a:r>
            <a:r>
              <a:rPr lang="en-US" sz="2800" b="1" u="sng" dirty="0" smtClean="0"/>
              <a:t>symptoms</a:t>
            </a:r>
            <a:r>
              <a:rPr lang="en-US" sz="2800" b="1" dirty="0" smtClean="0"/>
              <a:t>, not androgen levels</a:t>
            </a:r>
            <a:r>
              <a:rPr lang="en-US" sz="2800" b="1" baseline="30000" dirty="0" smtClean="0"/>
              <a:t>1-2</a:t>
            </a:r>
          </a:p>
          <a:p>
            <a:r>
              <a:rPr lang="en-US" sz="2400" dirty="0" smtClean="0"/>
              <a:t>Possible Symptoms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Low libido, sexual receptivity, pleasure, persistent inexplicable fatigue, blunted motivation, reduced sense of wellbeing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Reduced pubic hair, bone mass, muscle mass, reduced cognition, low mood, poor QOL, VMS, insomnia, headaches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6215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Nappi</a:t>
            </a:r>
            <a:r>
              <a:rPr lang="en-US" sz="1400" dirty="0" smtClean="0"/>
              <a:t> et al Men </a:t>
            </a:r>
            <a:r>
              <a:rPr lang="en-US" sz="1400" dirty="0" err="1" smtClean="0"/>
              <a:t>Int</a:t>
            </a:r>
            <a:r>
              <a:rPr lang="en-US" sz="1400" dirty="0" smtClean="0"/>
              <a:t> 2010; 2. </a:t>
            </a:r>
            <a:r>
              <a:rPr lang="en-US" sz="1400" dirty="0" err="1" smtClean="0"/>
              <a:t>Maclaran</a:t>
            </a:r>
            <a:r>
              <a:rPr lang="en-US" sz="1400" dirty="0" smtClean="0"/>
              <a:t> K &amp; Panay N Women’s Health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53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1"/>
    </mc:Choice>
    <mc:Fallback xmlns="">
      <p:transition xmlns:p14="http://schemas.microsoft.com/office/powerpoint/2010/main" spd="slow" advTm="3070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Pragmatic Approach to Managing HSDD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Should we measure T levels? – there are problems……</a:t>
            </a:r>
            <a:r>
              <a:rPr lang="en-US" sz="2800" b="1" baseline="30000" dirty="0" smtClean="0"/>
              <a:t>1</a:t>
            </a:r>
          </a:p>
          <a:p>
            <a:endParaRPr lang="en-US" sz="2400" baseline="30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Lack of consensus on “normal” lower limit for T / FT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Difficulties with assay sensitivity at lower levels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Free T assays often not available: need to calculate FAI Testosterone x 100 / SHBG ( FAI &lt; 6.5% upper limit )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Tertiary Centre: Baseline </a:t>
            </a:r>
            <a:r>
              <a:rPr lang="en-GB" sz="2400" dirty="0"/>
              <a:t>and treatment levels at 2 – 3 months with TD testosterone, 5 – 6 months with implants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3996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Maclaran</a:t>
            </a:r>
            <a:r>
              <a:rPr lang="en-US" sz="1400" dirty="0" smtClean="0"/>
              <a:t> K &amp; Panay N Women’s Health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78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53"/>
    </mc:Choice>
    <mc:Fallback xmlns="">
      <p:transition xmlns:p14="http://schemas.microsoft.com/office/powerpoint/2010/main" spd="slow" advTm="10495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Treatment Options</a:t>
            </a: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xmlns:p14="http://schemas.microsoft.com/office/powerpoint/2010/main" spd="slow" advTm="114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Verdana" pitchFamily="34" charset="0"/>
              </a:rPr>
              <a:t>15</a:t>
            </a:r>
            <a:r>
              <a:rPr lang="en-GB" baseline="30000">
                <a:latin typeface="Verdana" pitchFamily="34" charset="0"/>
              </a:rPr>
              <a:t>th</a:t>
            </a:r>
            <a:r>
              <a:rPr lang="en-GB">
                <a:latin typeface="Verdana" pitchFamily="34" charset="0"/>
              </a:rPr>
              <a:t> Jan 2007</a:t>
            </a:r>
          </a:p>
        </p:txBody>
      </p:sp>
      <p:sp>
        <p:nvSpPr>
          <p:cNvPr id="2672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1965"/>
                </a:solidFill>
              </a:rPr>
              <a:t> West London Menopause &amp; PMS Centre</a:t>
            </a:r>
            <a:r>
              <a:rPr lang="en-GB" i="1" smtClean="0">
                <a:solidFill>
                  <a:srgbClr val="001965"/>
                </a:solidFill>
                <a:latin typeface="Times New Roman" charset="0"/>
              </a:rPr>
              <a:t> </a:t>
            </a:r>
          </a:p>
        </p:txBody>
      </p:sp>
      <p:pic>
        <p:nvPicPr>
          <p:cNvPr id="26726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341438"/>
            <a:ext cx="47275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7268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64500" cy="553998"/>
          </a:xfrm>
        </p:spPr>
        <p:txBody>
          <a:bodyPr/>
          <a:lstStyle/>
          <a:p>
            <a:r>
              <a:rPr lang="en-US" sz="3600" b="0" dirty="0" smtClean="0">
                <a:latin typeface="Verdana" charset="0"/>
              </a:rPr>
              <a:t>Treatment Options</a:t>
            </a:r>
            <a:endParaRPr lang="en-US" sz="3600" b="0" dirty="0">
              <a:latin typeface="Verdana" charset="0"/>
            </a:endParaRPr>
          </a:p>
        </p:txBody>
      </p:sp>
      <p:sp>
        <p:nvSpPr>
          <p:cNvPr id="26726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pic>
        <p:nvPicPr>
          <p:cNvPr id="26727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16038"/>
            <a:ext cx="4132263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Arial" charset="0"/>
              </a:rPr>
              <a:t>Androgenic Options</a:t>
            </a:r>
            <a:endParaRPr lang="en-GB" b="1" dirty="0">
              <a:latin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eaLnBrk="1" hangingPunct="1"/>
            <a:r>
              <a:rPr lang="en-GB" sz="2800" strike="sngStrike" dirty="0" smtClean="0">
                <a:latin typeface="Arial" charset="0"/>
              </a:rPr>
              <a:t>Oral </a:t>
            </a:r>
            <a:r>
              <a:rPr lang="en-GB" sz="2800" strike="sngStrike" dirty="0" err="1" smtClean="0">
                <a:latin typeface="Arial" charset="0"/>
              </a:rPr>
              <a:t>Methytestosterone</a:t>
            </a:r>
            <a:r>
              <a:rPr lang="en-GB" sz="2800" strike="sngStrike" dirty="0" smtClean="0">
                <a:latin typeface="Arial" charset="0"/>
              </a:rPr>
              <a:t> </a:t>
            </a:r>
            <a:r>
              <a:rPr lang="en-GB" sz="2800" dirty="0" smtClean="0">
                <a:latin typeface="Arial" charset="0"/>
              </a:rPr>
              <a:t>– </a:t>
            </a:r>
            <a:r>
              <a:rPr lang="en-GB" sz="2400" dirty="0" smtClean="0">
                <a:latin typeface="Arial" charset="0"/>
              </a:rPr>
              <a:t>Liver Effects</a:t>
            </a:r>
          </a:p>
          <a:p>
            <a:pPr eaLnBrk="1" hangingPunct="1"/>
            <a:r>
              <a:rPr lang="en-GB" sz="2800" strike="sngStrike" dirty="0" smtClean="0">
                <a:latin typeface="Arial" charset="0"/>
              </a:rPr>
              <a:t>Injections</a:t>
            </a:r>
            <a:r>
              <a:rPr lang="en-GB" sz="2800" dirty="0" smtClean="0">
                <a:latin typeface="Arial" charset="0"/>
              </a:rPr>
              <a:t> – </a:t>
            </a:r>
            <a:r>
              <a:rPr lang="en-GB" sz="2400" dirty="0" smtClean="0">
                <a:latin typeface="Arial" charset="0"/>
              </a:rPr>
              <a:t>High dose / androgenic / painful IM </a:t>
            </a:r>
          </a:p>
          <a:p>
            <a:pPr eaLnBrk="1" hangingPunct="1"/>
            <a:r>
              <a:rPr lang="en-GB" sz="2800" strike="sngStrike" dirty="0" smtClean="0">
                <a:latin typeface="Arial" charset="0"/>
              </a:rPr>
              <a:t>DHEA (</a:t>
            </a:r>
            <a:r>
              <a:rPr lang="en-GB" sz="2800" strike="sngStrike" dirty="0" err="1" smtClean="0">
                <a:latin typeface="Arial" charset="0"/>
              </a:rPr>
              <a:t>po</a:t>
            </a:r>
            <a:r>
              <a:rPr lang="en-GB" sz="2800" strike="sngStrike" dirty="0" smtClean="0">
                <a:latin typeface="Arial" charset="0"/>
              </a:rPr>
              <a:t> / </a:t>
            </a:r>
            <a:r>
              <a:rPr lang="en-GB" sz="2800" strike="sngStrike" dirty="0" err="1" smtClean="0">
                <a:latin typeface="Arial" charset="0"/>
              </a:rPr>
              <a:t>pv</a:t>
            </a:r>
            <a:r>
              <a:rPr lang="en-GB" sz="2800" strike="sngStrike" dirty="0" smtClean="0">
                <a:latin typeface="Arial" charset="0"/>
              </a:rPr>
              <a:t>)</a:t>
            </a:r>
            <a:r>
              <a:rPr lang="en-GB" sz="2400" strike="sngStrike" dirty="0" smtClean="0">
                <a:latin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– More data, phase III trials </a:t>
            </a:r>
            <a:r>
              <a:rPr lang="en-GB" sz="2400" dirty="0" err="1" smtClean="0">
                <a:latin typeface="Arial" charset="0"/>
              </a:rPr>
              <a:t>ongoing</a:t>
            </a:r>
            <a:endParaRPr lang="en-GB" sz="2400" dirty="0" smtClean="0">
              <a:latin typeface="Arial" charset="0"/>
            </a:endParaRPr>
          </a:p>
          <a:p>
            <a:pPr eaLnBrk="1" hangingPunct="1"/>
            <a:r>
              <a:rPr lang="en-GB" sz="2800" dirty="0" err="1" smtClean="0">
                <a:latin typeface="Arial" charset="0"/>
              </a:rPr>
              <a:t>Tibolone</a:t>
            </a:r>
            <a:r>
              <a:rPr lang="en-GB" sz="2400" dirty="0" smtClean="0">
                <a:latin typeface="Arial" charset="0"/>
              </a:rPr>
              <a:t> – Weakly androgenic 2 RCTs show benefit</a:t>
            </a:r>
          </a:p>
          <a:p>
            <a:pPr eaLnBrk="1" hangingPunct="1"/>
            <a:r>
              <a:rPr lang="en-GB" sz="2800" dirty="0" smtClean="0">
                <a:latin typeface="Arial" charset="0"/>
              </a:rPr>
              <a:t>Implants? –</a:t>
            </a:r>
            <a:r>
              <a:rPr lang="en-GB" sz="2400" dirty="0" smtClean="0">
                <a:latin typeface="Arial" charset="0"/>
              </a:rPr>
              <a:t> Difficult to access; not for primary care </a:t>
            </a:r>
          </a:p>
          <a:p>
            <a:pPr eaLnBrk="1" hangingPunct="1"/>
            <a:r>
              <a:rPr lang="en-GB" sz="2800" dirty="0" smtClean="0">
                <a:latin typeface="Arial" charset="0"/>
              </a:rPr>
              <a:t>Transdermal patches </a:t>
            </a:r>
            <a:r>
              <a:rPr lang="en-GB" sz="2400" dirty="0" smtClean="0">
                <a:latin typeface="Arial" charset="0"/>
              </a:rPr>
              <a:t>– for discussion</a:t>
            </a:r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800" dirty="0" smtClean="0">
                <a:latin typeface="Arial" charset="0"/>
              </a:rPr>
              <a:t>Gel </a:t>
            </a:r>
            <a:r>
              <a:rPr lang="en-GB" sz="2400" dirty="0" smtClean="0">
                <a:latin typeface="Arial" charset="0"/>
              </a:rPr>
              <a:t>– for discussion</a:t>
            </a:r>
          </a:p>
          <a:p>
            <a:pPr eaLnBrk="1" hangingPunct="1"/>
            <a:r>
              <a:rPr lang="en-GB" sz="2800" dirty="0" smtClean="0">
                <a:latin typeface="Arial" charset="0"/>
              </a:rPr>
              <a:t>Pill-Plus - </a:t>
            </a:r>
            <a:r>
              <a:rPr lang="en-GB" sz="2400" dirty="0" smtClean="0">
                <a:latin typeface="Arial" charset="0"/>
              </a:rPr>
              <a:t>(Androgen Restored Contraception) – Phase III</a:t>
            </a:r>
          </a:p>
          <a:p>
            <a:pPr eaLnBrk="1" hangingPunct="1"/>
            <a:endParaRPr lang="en-GB" sz="2800" u="sng" dirty="0">
              <a:latin typeface="Arial" charset="0"/>
            </a:endParaRPr>
          </a:p>
          <a:p>
            <a:pPr eaLnBrk="1" hangingPunct="1"/>
            <a:r>
              <a:rPr lang="en-GB" sz="2800" b="1" u="sng" dirty="0">
                <a:latin typeface="Arial" charset="0"/>
              </a:rPr>
              <a:t>Is testosterone Pink Viagra!?</a:t>
            </a:r>
          </a:p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38909" y="3636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1"/>
    </mc:Choice>
    <mc:Fallback xmlns="">
      <p:transition xmlns:p14="http://schemas.microsoft.com/office/powerpoint/2010/main" spd="slow" advTm="4937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3" y="-285750"/>
            <a:ext cx="8897937" cy="69881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5"/>
    </mc:Choice>
    <mc:Fallback xmlns="">
      <p:transition xmlns:p14="http://schemas.microsoft.com/office/powerpoint/2010/main" spd="slow" advTm="885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500" cy="369887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latin typeface="Verdana" charset="0"/>
              </a:rPr>
              <a:t/>
            </a:r>
            <a:br>
              <a:rPr lang="en-GB" sz="2400" dirty="0" smtClean="0">
                <a:latin typeface="Verdana" charset="0"/>
              </a:rPr>
            </a:br>
            <a:r>
              <a:rPr lang="en-GB" sz="2400" dirty="0" smtClean="0">
                <a:latin typeface="Verdana" charset="0"/>
              </a:rPr>
              <a:t>Testosterone Patches </a:t>
            </a:r>
            <a:r>
              <a:rPr lang="en-GB" sz="2400" dirty="0">
                <a:latin typeface="Verdana" charset="0"/>
              </a:rPr>
              <a:t>- where are we </a:t>
            </a:r>
            <a:r>
              <a:rPr lang="en-GB" sz="2400" dirty="0" smtClean="0">
                <a:latin typeface="Verdana" charset="0"/>
              </a:rPr>
              <a:t>now after 10 years of research?</a:t>
            </a:r>
            <a:endParaRPr lang="en-US" sz="2400" dirty="0">
              <a:latin typeface="Verdana" charset="0"/>
            </a:endParaRPr>
          </a:p>
        </p:txBody>
      </p:sp>
      <p:pic>
        <p:nvPicPr>
          <p:cNvPr id="269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6550" y="908050"/>
            <a:ext cx="4997450" cy="3097213"/>
          </a:xfrm>
        </p:spPr>
      </p:pic>
      <p:pic>
        <p:nvPicPr>
          <p:cNvPr id="269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" y="836613"/>
            <a:ext cx="4540250" cy="3168650"/>
          </a:xfrm>
        </p:spPr>
      </p:pic>
      <p:sp>
        <p:nvSpPr>
          <p:cNvPr id="269316" name="Rectangle 6"/>
          <p:cNvSpPr>
            <a:spLocks noChangeArrowheads="1"/>
          </p:cNvSpPr>
          <p:nvPr/>
        </p:nvSpPr>
        <p:spPr bwMode="auto">
          <a:xfrm>
            <a:off x="0" y="3789363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  <a:p>
            <a:r>
              <a:rPr lang="en-GB" sz="1800" u="sng"/>
              <a:t>2012/3</a:t>
            </a:r>
          </a:p>
          <a:p>
            <a:r>
              <a:rPr lang="en-GB" sz="1800" b="0"/>
              <a:t>Intrinsa license withdrawn by Warner Chilcott – profitability decision!</a:t>
            </a:r>
          </a:p>
          <a:p>
            <a:r>
              <a:rPr lang="en-GB" sz="1800" b="0"/>
              <a:t>Product recently bought by HFA, marketed at £395 per month!</a:t>
            </a:r>
          </a:p>
          <a:p>
            <a:endParaRPr lang="en-GB" sz="1800" u="sng"/>
          </a:p>
          <a:p>
            <a:r>
              <a:rPr lang="en-GB" sz="1800" u="sng"/>
              <a:t>2013 </a:t>
            </a:r>
          </a:p>
          <a:p>
            <a:r>
              <a:rPr lang="en-GB" sz="1800" b="0"/>
              <a:t>5 year “</a:t>
            </a:r>
            <a:r>
              <a:rPr lang="en-GB" altLang="ja-JP" sz="1800" b="0"/>
              <a:t>Libigel</a:t>
            </a:r>
            <a:r>
              <a:rPr lang="en-GB" sz="1800" b="0"/>
              <a:t>”</a:t>
            </a:r>
            <a:r>
              <a:rPr lang="en-GB" altLang="ja-JP" sz="1800" b="0"/>
              <a:t> safety data awaiting analysis &gt;7000 women years</a:t>
            </a:r>
          </a:p>
          <a:p>
            <a:r>
              <a:rPr lang="en-GB" sz="1800" b="0"/>
              <a:t>Indefinite testosterone implant supply “secured” by pharmarama</a:t>
            </a:r>
            <a:endParaRPr lang="en-GB" sz="1800"/>
          </a:p>
          <a:p>
            <a:endParaRPr lang="en-US" sz="1800"/>
          </a:p>
        </p:txBody>
      </p:sp>
      <p:sp>
        <p:nvSpPr>
          <p:cNvPr id="269317" name="TextBox 1"/>
          <p:cNvSpPr txBox="1">
            <a:spLocks noChangeArrowheads="1"/>
          </p:cNvSpPr>
          <p:nvPr/>
        </p:nvSpPr>
        <p:spPr bwMode="auto">
          <a:xfrm>
            <a:off x="0" y="6396038"/>
            <a:ext cx="881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343434"/>
                </a:solidFill>
                <a:latin typeface="ArialMT" charset="0"/>
              </a:rPr>
              <a:t>Maclaran K, Panay N. Managing low sexual desire in women. Women’s Health (Lond Engl) 2011;7:571-81.</a:t>
            </a:r>
          </a:p>
          <a:p>
            <a:pPr eaLnBrk="1" hangingPunct="1"/>
            <a:r>
              <a:rPr lang="en-US" sz="1200">
                <a:solidFill>
                  <a:srgbClr val="343434"/>
                </a:solidFill>
                <a:latin typeface="ArialMT" charset="0"/>
              </a:rPr>
              <a:t>Maclaran K, Panay N. The safety of postmenopausal testosterone therapy. Women’s Health (Lond Engl) 2012;8:263-75.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75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30887"/>
          </a:xfrm>
        </p:spPr>
        <p:txBody>
          <a:bodyPr/>
          <a:lstStyle/>
          <a:p>
            <a:pPr eaLnBrk="1" hangingPunct="1"/>
            <a:r>
              <a:rPr lang="en-GB" sz="2800" b="0" dirty="0" smtClean="0">
                <a:latin typeface="Verdana" charset="0"/>
              </a:rPr>
              <a:t>Are gels a realistic option?</a:t>
            </a:r>
            <a:endParaRPr lang="en-US" b="0" dirty="0">
              <a:latin typeface="Verdana" charset="0"/>
            </a:endParaRPr>
          </a:p>
        </p:txBody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77237" cy="81930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000" b="1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b="1" dirty="0" err="1" smtClean="0">
                <a:latin typeface="Verdana" charset="0"/>
                <a:cs typeface="+mn-cs"/>
              </a:rPr>
              <a:t>Testim</a:t>
            </a:r>
            <a:r>
              <a:rPr lang="en-GB" sz="2000" b="1" dirty="0" smtClean="0">
                <a:latin typeface="Verdana" charset="0"/>
                <a:cs typeface="+mn-cs"/>
              </a:rPr>
              <a:t> </a:t>
            </a:r>
            <a:r>
              <a:rPr lang="en-GB" sz="2000" b="1" dirty="0">
                <a:latin typeface="Verdana" charset="0"/>
                <a:cs typeface="+mn-cs"/>
              </a:rPr>
              <a:t>gel / </a:t>
            </a:r>
            <a:r>
              <a:rPr lang="en-GB" sz="2000" b="1" dirty="0" err="1">
                <a:latin typeface="Verdana" charset="0"/>
                <a:cs typeface="+mn-cs"/>
              </a:rPr>
              <a:t>T</a:t>
            </a:r>
            <a:r>
              <a:rPr lang="en-GB" sz="2000" b="1" dirty="0" err="1" smtClean="0">
                <a:latin typeface="Verdana" charset="0"/>
                <a:cs typeface="+mn-cs"/>
              </a:rPr>
              <a:t>estogel</a:t>
            </a:r>
            <a:r>
              <a:rPr lang="en-GB" sz="2000" b="1" dirty="0" smtClean="0">
                <a:latin typeface="Verdana" charset="0"/>
                <a:cs typeface="+mn-cs"/>
              </a:rPr>
              <a:t> / </a:t>
            </a:r>
            <a:r>
              <a:rPr lang="en-GB" sz="2000" b="1" dirty="0" err="1" smtClean="0">
                <a:latin typeface="Verdana" charset="0"/>
                <a:cs typeface="+mn-cs"/>
              </a:rPr>
              <a:t>Tostran</a:t>
            </a:r>
            <a:endParaRPr lang="en-GB" sz="18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latin typeface="Verdana" charset="0"/>
              </a:rPr>
              <a:t>Off Label in women but useful!</a:t>
            </a:r>
            <a:endParaRPr lang="en-GB" sz="2000" dirty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latin typeface="Verdana" charset="0"/>
              </a:rPr>
              <a:t>Pea </a:t>
            </a:r>
            <a:r>
              <a:rPr lang="en-GB" sz="2000" dirty="0">
                <a:latin typeface="Verdana" charset="0"/>
              </a:rPr>
              <a:t>sized </a:t>
            </a:r>
            <a:r>
              <a:rPr lang="en-GB" sz="2000" dirty="0" smtClean="0">
                <a:latin typeface="Verdana" charset="0"/>
              </a:rPr>
              <a:t>blob (0.5-1.0ml) </a:t>
            </a:r>
            <a:r>
              <a:rPr lang="en-GB" sz="2000" dirty="0">
                <a:latin typeface="Verdana" charset="0"/>
              </a:rPr>
              <a:t>to abdomen daily (1 week/</a:t>
            </a:r>
            <a:r>
              <a:rPr lang="en-GB" sz="2000" dirty="0" smtClean="0">
                <a:latin typeface="Verdana" charset="0"/>
              </a:rPr>
              <a:t>tube or sachet)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latin typeface="Verdana" charset="0"/>
              </a:rPr>
              <a:t>1 pump every 2/3 days (</a:t>
            </a:r>
            <a:r>
              <a:rPr lang="en-GB" sz="2000" dirty="0" err="1" smtClean="0">
                <a:latin typeface="Verdana" charset="0"/>
              </a:rPr>
              <a:t>Tostran</a:t>
            </a:r>
            <a:r>
              <a:rPr lang="en-GB" sz="2000" dirty="0">
                <a:latin typeface="Verdana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latin typeface="Verdana" charset="0"/>
              </a:rPr>
              <a:t>FAI </a:t>
            </a:r>
            <a:r>
              <a:rPr lang="en-GB" sz="2000" dirty="0">
                <a:latin typeface="Verdana" charset="0"/>
              </a:rPr>
              <a:t>&lt; </a:t>
            </a:r>
            <a:r>
              <a:rPr lang="en-GB" sz="2000" dirty="0" smtClean="0">
                <a:latin typeface="Verdana" charset="0"/>
              </a:rPr>
              <a:t>7.0 (physiological female upper limit – no beards!)</a:t>
            </a:r>
            <a:endParaRPr lang="en-GB" sz="2000" b="1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000" b="1" dirty="0" smtClean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Verdan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Verdana" charset="0"/>
              <a:cs typeface="+mn-cs"/>
            </a:endParaRPr>
          </a:p>
        </p:txBody>
      </p:sp>
      <p:pic>
        <p:nvPicPr>
          <p:cNvPr id="271363" name="Picture 6" descr="ap_testim_090508_m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344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5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2400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14271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Still awaiting analysis!</a:t>
            </a:r>
            <a:endParaRPr lang="en-US" sz="4000" dirty="0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r>
              <a:rPr lang="en-GB" sz="2400" dirty="0">
                <a:latin typeface="Arial" charset="0"/>
              </a:rPr>
              <a:t>Large 5 year US </a:t>
            </a:r>
            <a:r>
              <a:rPr lang="en-GB" sz="2400" dirty="0" smtClean="0">
                <a:latin typeface="Arial" charset="0"/>
              </a:rPr>
              <a:t>study (BLISS) </a:t>
            </a:r>
            <a:r>
              <a:rPr lang="en-GB" sz="2400" dirty="0">
                <a:latin typeface="Arial" charset="0"/>
              </a:rPr>
              <a:t>of testosterone gel (</a:t>
            </a:r>
            <a:r>
              <a:rPr lang="en-GB" sz="2400" dirty="0" err="1">
                <a:latin typeface="Arial" charset="0"/>
              </a:rPr>
              <a:t>Libigel</a:t>
            </a:r>
            <a:r>
              <a:rPr lang="en-GB" sz="2400" dirty="0">
                <a:latin typeface="Arial" charset="0"/>
              </a:rPr>
              <a:t>) on </a:t>
            </a:r>
            <a:r>
              <a:rPr lang="en-GB" sz="2400" dirty="0" smtClean="0">
                <a:latin typeface="Arial" charset="0"/>
              </a:rPr>
              <a:t>CV </a:t>
            </a:r>
            <a:r>
              <a:rPr lang="en-GB" sz="2400" dirty="0">
                <a:latin typeface="Arial" charset="0"/>
              </a:rPr>
              <a:t>and Breast Cancer </a:t>
            </a:r>
            <a:r>
              <a:rPr lang="en-GB" sz="2400" dirty="0" smtClean="0">
                <a:latin typeface="Arial" charset="0"/>
              </a:rPr>
              <a:t>risks</a:t>
            </a:r>
            <a:r>
              <a:rPr lang="en-GB" sz="2400" baseline="30000" dirty="0" smtClean="0">
                <a:latin typeface="Arial" charset="0"/>
              </a:rPr>
              <a:t>1</a:t>
            </a:r>
            <a:r>
              <a:rPr lang="en-GB" sz="2400" dirty="0" smtClean="0">
                <a:latin typeface="Arial" charset="0"/>
              </a:rPr>
              <a:t>  </a:t>
            </a:r>
            <a:endParaRPr lang="en-GB" sz="2400" dirty="0">
              <a:latin typeface="Arial" charset="0"/>
            </a:endParaRPr>
          </a:p>
          <a:p>
            <a:pPr lvl="1" eaLnBrk="1" hangingPunct="1"/>
            <a:endParaRPr lang="en-GB" sz="2000" dirty="0" smtClean="0">
              <a:latin typeface="Arial" charset="0"/>
            </a:endParaRPr>
          </a:p>
          <a:p>
            <a:pPr lvl="1" eaLnBrk="1" hangingPunct="1"/>
            <a:r>
              <a:rPr lang="en-GB" sz="2400" dirty="0" smtClean="0">
                <a:latin typeface="Arial" charset="0"/>
              </a:rPr>
              <a:t>&gt;2800 women recruited</a:t>
            </a:r>
          </a:p>
          <a:p>
            <a:pPr lvl="1" eaLnBrk="1" hangingPunct="1"/>
            <a:endParaRPr lang="en-GB" sz="2400" dirty="0" smtClean="0">
              <a:latin typeface="Arial" charset="0"/>
            </a:endParaRPr>
          </a:p>
          <a:p>
            <a:pPr lvl="1" eaLnBrk="1" hangingPunct="1"/>
            <a:r>
              <a:rPr lang="en-GB" sz="2400" dirty="0" smtClean="0">
                <a:latin typeface="Arial" charset="0"/>
              </a:rPr>
              <a:t>No excess risk of CVD / Breast Cancer otherwise study would have been stopped by DMB but database locked with no funds remaining for analysis!</a:t>
            </a:r>
          </a:p>
          <a:p>
            <a:pPr lvl="1" eaLnBrk="1" hangingPunct="1"/>
            <a:endParaRPr lang="en-GB" sz="2400" dirty="0" smtClean="0">
              <a:latin typeface="Arial" charset="0"/>
            </a:endParaRPr>
          </a:p>
          <a:p>
            <a:pPr lvl="1" eaLnBrk="1" hangingPunct="1"/>
            <a:r>
              <a:rPr lang="en-GB" sz="2400" dirty="0" smtClean="0">
                <a:latin typeface="Arial" charset="0"/>
              </a:rPr>
              <a:t>No </a:t>
            </a:r>
            <a:r>
              <a:rPr lang="en-GB" sz="2400" dirty="0">
                <a:latin typeface="Arial" charset="0"/>
              </a:rPr>
              <a:t>androgen preparations licensed by FDA to </a:t>
            </a:r>
            <a:r>
              <a:rPr lang="en-GB" sz="2400" dirty="0" smtClean="0">
                <a:latin typeface="Arial" charset="0"/>
              </a:rPr>
              <a:t>date</a:t>
            </a:r>
            <a:endParaRPr lang="en-GB" sz="24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533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1.White et al Am Heart Journal Jan 2012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9"/>
    </mc:Choice>
    <mc:Fallback xmlns="">
      <p:transition xmlns:p14="http://schemas.microsoft.com/office/powerpoint/2010/main" spd="slow" advTm="225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Physiology of Endogenous Androgens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 charset="0"/>
              </a:rPr>
              <a:t>Pill-Plus - </a:t>
            </a:r>
            <a:r>
              <a:rPr lang="en-GB" sz="2800" b="1" dirty="0">
                <a:latin typeface="Arial" charset="0"/>
              </a:rPr>
              <a:t>(Androgen Restored Contraception</a:t>
            </a:r>
            <a:r>
              <a:rPr lang="en-GB" sz="2800" b="1" dirty="0" smtClean="0">
                <a:latin typeface="Arial" charset="0"/>
              </a:rPr>
              <a:t>)</a:t>
            </a:r>
            <a:br>
              <a:rPr lang="en-GB" sz="2800" b="1" dirty="0" smtClean="0">
                <a:latin typeface="Arial" charset="0"/>
              </a:rPr>
            </a:br>
            <a:r>
              <a:rPr lang="en-GB" sz="2800" b="1" dirty="0" smtClean="0">
                <a:latin typeface="Arial" charset="0"/>
              </a:rPr>
              <a:t>Addition of DHEA to EE/</a:t>
            </a:r>
            <a:r>
              <a:rPr lang="en-GB" sz="2800" b="1" dirty="0" err="1" smtClean="0">
                <a:latin typeface="Arial" charset="0"/>
              </a:rPr>
              <a:t>Progestogen</a:t>
            </a:r>
            <a:r>
              <a:rPr lang="en-GB" sz="2800" b="1" dirty="0" smtClean="0">
                <a:latin typeface="Arial" charset="0"/>
              </a:rPr>
              <a:t> pills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ix </a:t>
            </a:r>
            <a:r>
              <a:rPr lang="en-US" sz="2800" dirty="0"/>
              <a:t>prospective, randomized controlled (placebo or active) Phase II clinical studies of the Pill-Plus have been completed in 355 subjects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Increase </a:t>
            </a:r>
            <a:r>
              <a:rPr lang="en-US" sz="2800" dirty="0"/>
              <a:t>frequency of sexual activity, arousal, responsiveness to partner, genital sensations and vaginal lubrication.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Improvements also in </a:t>
            </a:r>
            <a:r>
              <a:rPr lang="en-US" sz="2800" dirty="0"/>
              <a:t>quality of life scores. No significant androgenic effects were noted.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77461"/>
            <a:ext cx="332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 </a:t>
            </a:r>
            <a:r>
              <a:rPr lang="en-US" dirty="0" err="1" smtClean="0"/>
              <a:t>Sante</a:t>
            </a:r>
            <a:r>
              <a:rPr lang="en-US" dirty="0" smtClean="0"/>
              <a:t> Press Release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53"/>
    </mc:Choice>
    <mc:Fallback xmlns="">
      <p:transition xmlns:p14="http://schemas.microsoft.com/office/powerpoint/2010/main" spd="slow" advTm="10495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369887"/>
          </a:xfrm>
        </p:spPr>
        <p:txBody>
          <a:bodyPr/>
          <a:lstStyle/>
          <a:p>
            <a:r>
              <a:rPr lang="en-GB" sz="2400">
                <a:latin typeface="Verdana" charset="0"/>
              </a:rPr>
              <a:t>“Compounded Bio-identical Hormones”</a:t>
            </a:r>
            <a:endParaRPr lang="en-US" sz="2400">
              <a:latin typeface="Verdana" charset="0"/>
            </a:endParaRPr>
          </a:p>
        </p:txBody>
      </p:sp>
      <p:pic>
        <p:nvPicPr>
          <p:cNvPr id="275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207375" cy="2447925"/>
          </a:xfrm>
        </p:spPr>
      </p:pic>
      <p:pic>
        <p:nvPicPr>
          <p:cNvPr id="2754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97425"/>
            <a:ext cx="56769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Rectangle 1"/>
          <p:cNvSpPr>
            <a:spLocks noChangeArrowheads="1"/>
          </p:cNvSpPr>
          <p:nvPr/>
        </p:nvSpPr>
        <p:spPr bwMode="auto">
          <a:xfrm>
            <a:off x="468313" y="3429000"/>
            <a:ext cx="7704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343434"/>
                </a:solidFill>
              </a:rPr>
              <a:t>US Senate is drafting a bill on BI hormones for 2013</a:t>
            </a:r>
            <a:br>
              <a:rPr lang="en-US" sz="2000">
                <a:solidFill>
                  <a:srgbClr val="343434"/>
                </a:solidFill>
              </a:rPr>
            </a:br>
            <a:r>
              <a:rPr lang="en-US" sz="2000">
                <a:solidFill>
                  <a:srgbClr val="343434"/>
                </a:solidFill>
              </a:rPr>
              <a:t>“</a:t>
            </a:r>
            <a:r>
              <a:rPr lang="en-US" altLang="ja-JP" sz="2000">
                <a:solidFill>
                  <a:srgbClr val="000000"/>
                </a:solidFill>
              </a:rPr>
              <a:t>NAMS members are concerned about pharmacy compounders who operate as manufacturers without following Good Manufacturing Practices</a:t>
            </a:r>
            <a:r>
              <a:rPr lang="en-US" sz="2000">
                <a:solidFill>
                  <a:srgbClr val="000000"/>
                </a:solidFill>
              </a:rPr>
              <a:t>”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68985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Safety</a:t>
            </a: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xmlns:p14="http://schemas.microsoft.com/office/powerpoint/2010/main" spd="slow" advTm="114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Safety</a:t>
            </a:r>
            <a:r>
              <a:rPr lang="en-GB" sz="4000" dirty="0">
                <a:latin typeface="Arial" charset="0"/>
              </a:rPr>
              <a:t> </a:t>
            </a:r>
            <a:r>
              <a:rPr lang="en-GB" sz="4000" dirty="0" smtClean="0">
                <a:latin typeface="Arial" charset="0"/>
              </a:rPr>
              <a:t>Issues</a:t>
            </a:r>
            <a:endParaRPr lang="en-US" sz="4000" dirty="0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820472" cy="5649491"/>
          </a:xfrm>
        </p:spPr>
        <p:txBody>
          <a:bodyPr/>
          <a:lstStyle/>
          <a:p>
            <a:pPr marL="0" indent="0" eaLnBrk="1" hangingPunct="1"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</a:rPr>
              <a:t>AEs </a:t>
            </a:r>
          </a:p>
          <a:p>
            <a:pPr lvl="1" eaLnBrk="1" hangingPunct="1"/>
            <a:r>
              <a:rPr lang="en-GB" sz="2400" dirty="0" smtClean="0">
                <a:latin typeface="Arial" charset="0"/>
              </a:rPr>
              <a:t>Few AEs (e.g. acne, hair growth, scalp hair loss, voice deepening </a:t>
            </a:r>
            <a:r>
              <a:rPr lang="en-GB" sz="2400" dirty="0" err="1" smtClean="0">
                <a:latin typeface="Arial" charset="0"/>
              </a:rPr>
              <a:t>etc</a:t>
            </a:r>
            <a:r>
              <a:rPr lang="en-GB" sz="2400" dirty="0" smtClean="0">
                <a:latin typeface="Arial" charset="0"/>
              </a:rPr>
              <a:t>) if physiological doses used</a:t>
            </a: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</a:rPr>
              <a:t>Endometrium</a:t>
            </a:r>
          </a:p>
          <a:p>
            <a:pPr lvl="1" eaLnBrk="1" hangingPunct="1"/>
            <a:r>
              <a:rPr lang="en-GB" sz="2400" dirty="0" smtClean="0">
                <a:latin typeface="Arial" charset="0"/>
              </a:rPr>
              <a:t>Endometrium atrophic with unopposed T usage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</a:rPr>
              <a:t>Breast</a:t>
            </a:r>
          </a:p>
          <a:p>
            <a:pPr lvl="1" eaLnBrk="1" hangingPunct="1"/>
            <a:r>
              <a:rPr lang="en-GB" sz="2400" dirty="0" smtClean="0">
                <a:latin typeface="Arial" charset="0"/>
              </a:rPr>
              <a:t>Not proliferative on epithelial cells : short term reassuring, long term clinical data required</a:t>
            </a:r>
          </a:p>
          <a:p>
            <a:pPr marL="0" indent="0" eaLnBrk="1" hangingPunct="1"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endParaRPr lang="en-GB" sz="2800" dirty="0" smtClean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8" y="6488668"/>
            <a:ext cx="462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Maclaran</a:t>
            </a:r>
            <a:r>
              <a:rPr lang="en-US" dirty="0" smtClean="0"/>
              <a:t> K Panay N Women’s Health 2012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5"/>
    </mc:Choice>
    <mc:Fallback xmlns="">
      <p:transition xmlns:p14="http://schemas.microsoft.com/office/powerpoint/2010/main" spd="slow" advTm="4579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Cardiovascular effects of androgens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560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High dose non oral or oral testosterone has been associated with some adverse CV markers </a:t>
            </a:r>
          </a:p>
          <a:p>
            <a:pPr lvl="2">
              <a:buNone/>
            </a:pPr>
            <a:r>
              <a:rPr lang="en-US" dirty="0" smtClean="0"/>
              <a:t>(increased visceral fat deposition, decreased HDL)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ew data have investigated the effect of physiological replacement with transdermal preparations</a:t>
            </a:r>
          </a:p>
          <a:p>
            <a:pPr lvl="1"/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ecent RCTs using TTP for reduced libido noted no short term (up to 1 year) increased risk of CVD but did not include hard clinical outcomes or sensitive risk markers.</a:t>
            </a:r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84776" y="6499010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van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Kesteren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, 1997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0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9063"/>
            <a:ext cx="9236076" cy="10779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Safety and tolerability of testosterone patch therapy for up to 4 </a:t>
            </a:r>
            <a:r>
              <a:rPr lang="en-US" sz="2400" b="1" dirty="0" smtClean="0"/>
              <a:t>years – IM 1 &amp; 2 trials with open label extension</a:t>
            </a:r>
            <a:endParaRPr lang="en-GB" sz="2400" b="1" dirty="0" smtClean="0">
              <a:solidFill>
                <a:srgbClr val="FFFF66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8280400" cy="437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8463" indent="-398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9851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9999"/>
              </a:buClr>
              <a:buFont typeface="Wingdings" charset="0"/>
              <a:buChar char="v"/>
            </a:pPr>
            <a:r>
              <a:rPr lang="en-US" sz="2400" dirty="0" smtClean="0">
                <a:cs typeface="Arial" charset="0"/>
              </a:rPr>
              <a:t>976 patients, 1092 patient years of exposure to 300mcg TTP</a:t>
            </a:r>
          </a:p>
          <a:p>
            <a:pPr eaLnBrk="1" hangingPunct="1">
              <a:buClr>
                <a:srgbClr val="FF9999"/>
              </a:buClr>
              <a:buFont typeface="Wingdings" charset="0"/>
              <a:buChar char="v"/>
            </a:pPr>
            <a:endParaRPr lang="en-US" sz="2400" dirty="0">
              <a:cs typeface="Arial" charset="0"/>
            </a:endParaRPr>
          </a:p>
          <a:p>
            <a:pPr eaLnBrk="1" hangingPunct="1">
              <a:buClr>
                <a:srgbClr val="FF9999"/>
              </a:buClr>
              <a:buFont typeface="Wingdings" charset="0"/>
              <a:buChar char="v"/>
            </a:pPr>
            <a:r>
              <a:rPr lang="en-US" sz="2400" dirty="0" smtClean="0">
                <a:cs typeface="Arial" charset="0"/>
              </a:rPr>
              <a:t>No </a:t>
            </a:r>
            <a:r>
              <a:rPr lang="en-US" sz="2400" dirty="0">
                <a:cs typeface="Arial" charset="0"/>
              </a:rPr>
              <a:t>s</a:t>
            </a:r>
            <a:r>
              <a:rPr lang="en-US" sz="2400" dirty="0" smtClean="0">
                <a:cs typeface="Arial" charset="0"/>
              </a:rPr>
              <a:t>ignificant </a:t>
            </a:r>
            <a:r>
              <a:rPr lang="en-US" sz="2400" dirty="0">
                <a:cs typeface="Arial" charset="0"/>
              </a:rPr>
              <a:t>effect on:</a:t>
            </a:r>
          </a:p>
          <a:p>
            <a:pPr lvl="1" eaLnBrk="1" hangingPunct="1">
              <a:buClr>
                <a:srgbClr val="FF9999"/>
              </a:buClr>
              <a:buFontTx/>
              <a:buChar char="•"/>
            </a:pPr>
            <a:r>
              <a:rPr lang="en-US" sz="2400" dirty="0" smtClean="0">
                <a:cs typeface="Arial" charset="0"/>
              </a:rPr>
              <a:t>BP, TGs, </a:t>
            </a:r>
            <a:r>
              <a:rPr lang="en-US" sz="2400" dirty="0" err="1" smtClean="0">
                <a:cs typeface="Arial" charset="0"/>
              </a:rPr>
              <a:t>Chol</a:t>
            </a:r>
            <a:r>
              <a:rPr lang="en-US" sz="2400" dirty="0" smtClean="0">
                <a:cs typeface="Arial" charset="0"/>
              </a:rPr>
              <a:t>, LPs, IR, LFTs</a:t>
            </a:r>
          </a:p>
          <a:p>
            <a:pPr lvl="1" eaLnBrk="1" hangingPunct="1">
              <a:buClr>
                <a:srgbClr val="FF9999"/>
              </a:buClr>
              <a:buFontTx/>
              <a:buChar char="•"/>
            </a:pPr>
            <a:endParaRPr lang="en-US" sz="2400" dirty="0" smtClean="0">
              <a:cs typeface="Arial" charset="0"/>
            </a:endParaRPr>
          </a:p>
          <a:p>
            <a:pPr lvl="1" eaLnBrk="1" hangingPunct="1">
              <a:buClr>
                <a:srgbClr val="FF9999"/>
              </a:buClr>
              <a:buFontTx/>
              <a:buChar char="•"/>
            </a:pPr>
            <a:r>
              <a:rPr lang="en-US" sz="2400" dirty="0" smtClean="0">
                <a:cs typeface="Arial" charset="0"/>
              </a:rPr>
              <a:t>No Excess of AEs or SAEs</a:t>
            </a:r>
            <a:endParaRPr lang="en-US" sz="24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9999"/>
              </a:buClr>
            </a:pPr>
            <a:endParaRPr 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99"/>
              </a:buClr>
              <a:buFont typeface="Wingdings" charset="0"/>
              <a:buChar char="v"/>
            </a:pPr>
            <a:r>
              <a:rPr lang="en-US" sz="2400" dirty="0" smtClean="0">
                <a:cs typeface="Arial" charset="0"/>
              </a:rPr>
              <a:t>Breast Cancer – </a:t>
            </a:r>
            <a:r>
              <a:rPr lang="en-US" sz="2400" dirty="0">
                <a:cs typeface="Arial"/>
              </a:rPr>
              <a:t>c</a:t>
            </a:r>
            <a:r>
              <a:rPr lang="en-US" sz="2400" dirty="0" smtClean="0">
                <a:cs typeface="Arial"/>
              </a:rPr>
              <a:t>onsistent </a:t>
            </a:r>
            <a:r>
              <a:rPr lang="en-US" sz="2400" dirty="0">
                <a:cs typeface="Arial"/>
              </a:rPr>
              <a:t>with age-appropriate expected </a:t>
            </a:r>
            <a:r>
              <a:rPr lang="en-US" sz="2400" dirty="0" smtClean="0">
                <a:cs typeface="Arial"/>
              </a:rPr>
              <a:t>rates 3 </a:t>
            </a:r>
            <a:r>
              <a:rPr lang="en-US" sz="2400" dirty="0">
                <a:cs typeface="Arial"/>
              </a:rPr>
              <a:t>invasive breast </a:t>
            </a:r>
            <a:r>
              <a:rPr lang="en-US" sz="2400" dirty="0" smtClean="0">
                <a:cs typeface="Arial"/>
              </a:rPr>
              <a:t>cancers  observed</a:t>
            </a:r>
          </a:p>
          <a:p>
            <a:pPr eaLnBrk="1" hangingPunct="1">
              <a:lnSpc>
                <a:spcPct val="90000"/>
              </a:lnSpc>
              <a:buClr>
                <a:srgbClr val="FF9999"/>
              </a:buClr>
              <a:buFont typeface="Wingdings" charset="0"/>
              <a:buChar char="v"/>
            </a:pPr>
            <a:endParaRPr lang="en-US" sz="2400" dirty="0">
              <a:solidFill>
                <a:srgbClr val="001965"/>
              </a:solidFill>
              <a:cs typeface="Arial"/>
            </a:endParaRPr>
          </a:p>
          <a:p>
            <a:pPr eaLnBrk="1" hangingPunct="1"/>
            <a:endParaRPr lang="en-US" sz="2400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6581001"/>
            <a:ext cx="4198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rgbClr val="001965"/>
                </a:solidFill>
                <a:cs typeface="Arial" charset="0"/>
              </a:rPr>
              <a:t>Nachtigall</a:t>
            </a:r>
            <a:r>
              <a:rPr lang="en-US" sz="1600" b="1" dirty="0">
                <a:solidFill>
                  <a:srgbClr val="001965"/>
                </a:solidFill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1965"/>
                </a:solidFill>
                <a:cs typeface="Arial" charset="0"/>
              </a:rPr>
              <a:t>et al </a:t>
            </a:r>
            <a:r>
              <a:rPr lang="en-US" sz="1600" b="1" dirty="0" err="1" smtClean="0">
                <a:solidFill>
                  <a:srgbClr val="001965"/>
                </a:solidFill>
                <a:cs typeface="Arial" charset="0"/>
              </a:rPr>
              <a:t>Gyne</a:t>
            </a:r>
            <a:r>
              <a:rPr lang="en-US" sz="1600" b="1" dirty="0" smtClean="0">
                <a:solidFill>
                  <a:srgbClr val="001965"/>
                </a:solidFill>
                <a:cs typeface="Arial" charset="0"/>
              </a:rPr>
              <a:t> Endocrinology 2011</a:t>
            </a:r>
            <a:endParaRPr lang="en-US" sz="1600" b="1" dirty="0">
              <a:solidFill>
                <a:srgbClr val="00196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3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u="sng" dirty="0" smtClean="0"/>
              <a:t>Investigating the Cardiovascular effects of the testosterone patch</a:t>
            </a:r>
            <a:br>
              <a:rPr lang="en-GB" sz="2400" u="sng" dirty="0" smtClean="0"/>
            </a:br>
            <a:r>
              <a:rPr lang="en-GB" sz="2400" u="sng" dirty="0" err="1" smtClean="0"/>
              <a:t>Maclaran</a:t>
            </a:r>
            <a:r>
              <a:rPr lang="en-GB" sz="2400" u="sng" dirty="0" smtClean="0"/>
              <a:t> K, Panay N, Stevenson J, Collins P </a:t>
            </a:r>
            <a:br>
              <a:rPr lang="en-GB" sz="2400" u="sng" dirty="0" smtClean="0"/>
            </a:br>
            <a:endParaRPr lang="en-GB" sz="2400" u="sng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39172"/>
            <a:ext cx="8229600" cy="475297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Aims:</a:t>
            </a:r>
          </a:p>
          <a:p>
            <a:pPr>
              <a:buNone/>
            </a:pPr>
            <a:r>
              <a:rPr lang="en-US" sz="2400" dirty="0" smtClean="0"/>
              <a:t>	To validate a protocol designed to determine the effects of postmenopausal transdermal testosterone with HRT on:</a:t>
            </a:r>
            <a:endParaRPr lang="en-GB" sz="2400" dirty="0" smtClean="0"/>
          </a:p>
          <a:p>
            <a:pPr lvl="1"/>
            <a:r>
              <a:rPr lang="en-US" sz="2200" dirty="0" smtClean="0"/>
              <a:t>Cardiovascular system by assessing insulin resistance, endothelial function and arterial compliance</a:t>
            </a:r>
            <a:endParaRPr lang="en-GB" sz="2200" dirty="0" smtClean="0"/>
          </a:p>
          <a:p>
            <a:pPr lvl="1"/>
            <a:r>
              <a:rPr lang="en-US" sz="2200" dirty="0" smtClean="0"/>
              <a:t>Libido by assessing sexual functioning.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Hypotheses</a:t>
            </a:r>
            <a:endParaRPr lang="en-GB" sz="2400" dirty="0" smtClean="0"/>
          </a:p>
          <a:p>
            <a:pPr lvl="1"/>
            <a:r>
              <a:rPr lang="en-US" sz="2200" dirty="0" smtClean="0"/>
              <a:t>Transdermal testosterone, in conjunction with HRT, will not have any adverse effects on insulin resistance and vascular endothelial function in postmenopausal women.</a:t>
            </a:r>
            <a:endParaRPr lang="en-GB" sz="2200" dirty="0" smtClean="0"/>
          </a:p>
          <a:p>
            <a:pPr>
              <a:buNone/>
            </a:pPr>
            <a:r>
              <a:rPr lang="en-US" sz="2200" dirty="0" smtClean="0"/>
              <a:t> </a:t>
            </a:r>
            <a:endParaRPr lang="en-GB" sz="2200" dirty="0" smtClean="0"/>
          </a:p>
          <a:p>
            <a:pPr lvl="1"/>
            <a:r>
              <a:rPr lang="en-US" sz="2200" dirty="0" smtClean="0"/>
              <a:t>Transdermal testosterone significantly improves sexuality                          and psychological well-being in postmenopausal women</a:t>
            </a:r>
            <a:r>
              <a:rPr lang="en-US" sz="2000" dirty="0" smtClean="0"/>
              <a:t>.</a:t>
            </a:r>
            <a:endParaRPr lang="en-GB" sz="2000" dirty="0" smtClean="0"/>
          </a:p>
          <a:p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/>
          </a:p>
        </p:txBody>
      </p:sp>
      <p:pic>
        <p:nvPicPr>
          <p:cNvPr id="14340" name="Picture 7" descr="intrin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56" y="5661247"/>
            <a:ext cx="1598244" cy="12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CW Logo Colou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541"/>
            <a:ext cx="3707904" cy="56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Imperial_college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5" y="134541"/>
            <a:ext cx="2688167" cy="56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190500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Significant increases in total testosterone and free androgen index</a:t>
            </a:r>
          </a:p>
          <a:p>
            <a:r>
              <a:rPr lang="en-US" dirty="0" smtClean="0"/>
              <a:t>Significant increase in sexual desire as measured by B-PFSF</a:t>
            </a:r>
          </a:p>
          <a:p>
            <a:r>
              <a:rPr lang="en-US" dirty="0" smtClean="0"/>
              <a:t>Significant reduction in hip circumference</a:t>
            </a:r>
          </a:p>
          <a:p>
            <a:r>
              <a:rPr lang="en-US" dirty="0" smtClean="0"/>
              <a:t>No change in key cardiovascular risk markers</a:t>
            </a:r>
          </a:p>
          <a:p>
            <a:pPr lvl="1"/>
            <a:r>
              <a:rPr lang="en-US" dirty="0" smtClean="0"/>
              <a:t>arterial stiffness </a:t>
            </a:r>
            <a:r>
              <a:rPr lang="en-US" sz="2000" dirty="0" smtClean="0"/>
              <a:t>(Augmentation index (</a:t>
            </a:r>
            <a:r>
              <a:rPr lang="en-US" sz="2000" dirty="0" err="1" smtClean="0"/>
              <a:t>AIx</a:t>
            </a:r>
            <a:r>
              <a:rPr lang="en-US" sz="2000" dirty="0" smtClean="0"/>
              <a:t>)) </a:t>
            </a:r>
            <a:endParaRPr lang="en-US" dirty="0" smtClean="0"/>
          </a:p>
          <a:p>
            <a:pPr lvl="1"/>
            <a:r>
              <a:rPr lang="en-US" dirty="0" smtClean="0"/>
              <a:t>endothelial function </a:t>
            </a:r>
            <a:r>
              <a:rPr lang="en-US" sz="1800" dirty="0">
                <a:solidFill>
                  <a:prstClr val="black"/>
                </a:solidFill>
                <a:latin typeface="Helvetica"/>
              </a:rPr>
              <a:t>Reactive Hyperemia Index (RHI</a:t>
            </a:r>
            <a:r>
              <a:rPr lang="en-US" sz="1800" dirty="0" smtClean="0">
                <a:solidFill>
                  <a:prstClr val="black"/>
                </a:solidFill>
                <a:latin typeface="Helvetica"/>
              </a:rPr>
              <a:t>) by Peripheral Arterial Tonometry (PAT)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insulin resistance </a:t>
            </a:r>
            <a:r>
              <a:rPr lang="en-US" sz="2200" dirty="0" smtClean="0"/>
              <a:t>(</a:t>
            </a:r>
            <a:r>
              <a:rPr lang="en-US" sz="2200" dirty="0" err="1" smtClean="0"/>
              <a:t>Homa</a:t>
            </a:r>
            <a:r>
              <a:rPr lang="en-US" sz="2200" dirty="0" smtClean="0"/>
              <a:t> IR)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Advisory Bodies</a:t>
            </a: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xmlns:p14="http://schemas.microsoft.com/office/powerpoint/2010/main" spd="slow" advTm="114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pic>
        <p:nvPicPr>
          <p:cNvPr id="297988" name="Picture 7" descr="Screen shot 2013-05-21 at 12.5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3-07-09 at 10.4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Role of Androgens in Female Sexual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sz="2400" dirty="0" smtClean="0"/>
              <a:t>Sex hormones (E, T, P) prime the CNS to respond to sexual stimulation</a:t>
            </a:r>
            <a:r>
              <a:rPr lang="en-US" sz="2400" baseline="30000" dirty="0" smtClean="0"/>
              <a:t>1-2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Androgen receptors exist in a number of CNS areas (hypothalamus, cortical &amp; limbic) and are targeted in various ways by androgens 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Via the systemic circulation</a:t>
            </a:r>
          </a:p>
          <a:p>
            <a:pPr lvl="1"/>
            <a:r>
              <a:rPr lang="en-US" sz="2000" dirty="0" smtClean="0"/>
              <a:t>Directly from the brain (</a:t>
            </a:r>
            <a:r>
              <a:rPr lang="en-US" sz="2000" dirty="0" err="1" smtClean="0"/>
              <a:t>steroidogenic</a:t>
            </a:r>
            <a:r>
              <a:rPr lang="en-US" sz="2000" dirty="0" smtClean="0"/>
              <a:t> organ) </a:t>
            </a:r>
          </a:p>
          <a:p>
            <a:pPr lvl="1"/>
            <a:r>
              <a:rPr lang="en-US" sz="2000" dirty="0" smtClean="0"/>
              <a:t>By </a:t>
            </a:r>
            <a:r>
              <a:rPr lang="en-US" sz="2000" dirty="0" err="1"/>
              <a:t>a</a:t>
            </a:r>
            <a:r>
              <a:rPr lang="en-US" sz="2000" dirty="0" err="1" smtClean="0"/>
              <a:t>romatisation</a:t>
            </a:r>
            <a:r>
              <a:rPr lang="en-US" sz="2000" dirty="0" smtClean="0"/>
              <a:t> to estrogen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588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1.Meston et al Arch Gen Psych 2000; 2.Studd &amp; Panay Climacteric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51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569325" cy="57626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IMS Recommendations </a:t>
            </a:r>
            <a:r>
              <a:rPr lang="en-GB" dirty="0">
                <a:latin typeface="Calibri" charset="0"/>
              </a:rPr>
              <a:t>2013: </a:t>
            </a:r>
            <a:r>
              <a:rPr lang="en-GB" dirty="0" smtClean="0">
                <a:latin typeface="Calibri" charset="0"/>
              </a:rPr>
              <a:t/>
            </a:r>
            <a:br>
              <a:rPr lang="en-GB" dirty="0" smtClean="0">
                <a:latin typeface="Calibri" charset="0"/>
              </a:rPr>
            </a:br>
            <a:r>
              <a:rPr lang="en-GB" dirty="0" smtClean="0">
                <a:latin typeface="Calibri" charset="0"/>
              </a:rPr>
              <a:t>Testosterone </a:t>
            </a:r>
            <a:r>
              <a:rPr lang="en-US" dirty="0">
                <a:solidFill>
                  <a:srgbClr val="000000"/>
                </a:solidFill>
              </a:rPr>
              <a:t>Susan Davis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850" y="1484784"/>
            <a:ext cx="8569325" cy="4752504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dirty="0" smtClean="0">
                <a:ea typeface="ＭＳ Ｐゴシック" pitchFamily="34" charset="-128"/>
              </a:rPr>
              <a:t>Androgenic </a:t>
            </a:r>
            <a:r>
              <a:rPr lang="en-US" sz="2400" dirty="0">
                <a:ea typeface="ＭＳ Ｐゴシック" pitchFamily="34" charset="-128"/>
              </a:rPr>
              <a:t>side effects with testosterone therapy are dose related and </a:t>
            </a:r>
            <a:r>
              <a:rPr lang="en-US" sz="2400" dirty="0" smtClean="0">
                <a:ea typeface="ＭＳ Ｐゴシック" pitchFamily="34" charset="-128"/>
              </a:rPr>
              <a:t>avoidable.</a:t>
            </a:r>
          </a:p>
          <a:p>
            <a:pPr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sz="2400" dirty="0" smtClean="0">
                <a:ea typeface="ＭＳ Ｐゴシック" pitchFamily="34" charset="-128"/>
              </a:rPr>
              <a:t>There </a:t>
            </a:r>
            <a:r>
              <a:rPr lang="en-US" sz="2400" dirty="0">
                <a:ea typeface="ＭＳ Ｐゴシック" pitchFamily="34" charset="-128"/>
              </a:rPr>
              <a:t>is no evidence from large placebo controlled RCTs that transdermal testosterone in appropriate doses for women results in adverse </a:t>
            </a:r>
            <a:r>
              <a:rPr lang="en-US" sz="2400" dirty="0" smtClean="0">
                <a:ea typeface="ＭＳ Ｐゴシック" pitchFamily="34" charset="-128"/>
              </a:rPr>
              <a:t>metabolic or endometrial </a:t>
            </a:r>
            <a:r>
              <a:rPr lang="en-US" sz="2400" dirty="0">
                <a:ea typeface="ＭＳ Ｐゴシック" pitchFamily="34" charset="-128"/>
              </a:rPr>
              <a:t>effects </a:t>
            </a:r>
          </a:p>
          <a:p>
            <a:pPr marL="0" indent="0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spcAft>
                <a:spcPts val="0"/>
              </a:spcAft>
              <a:buFont typeface="Wingdings 3" pitchFamily="18" charset="2"/>
              <a:buNone/>
              <a:defRPr/>
            </a:pPr>
            <a:endParaRPr lang="en-GB" sz="2400" dirty="0">
              <a:ea typeface="MS PGothic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AutoShape 7" descr="climacteric"/>
          <p:cNvSpPr>
            <a:spLocks noChangeArrowheads="1"/>
          </p:cNvSpPr>
          <p:nvPr/>
        </p:nvSpPr>
        <p:spPr bwMode="auto">
          <a:xfrm>
            <a:off x="3419872" y="6499225"/>
            <a:ext cx="1728787" cy="358775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prstClr val="white"/>
              </a:solidFill>
              <a:cs typeface="ＭＳ Ｐゴシック" charset="0"/>
            </a:endParaRPr>
          </a:p>
        </p:txBody>
      </p:sp>
      <p:pic>
        <p:nvPicPr>
          <p:cNvPr id="6" name="Screen shot 2013-03-02 at 17.31.31.png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96" y="4638782"/>
            <a:ext cx="3922204" cy="22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1" descr="Screen shot 2013-04-18 at 19.28.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05" r="-32005"/>
          <a:stretch>
            <a:fillRect/>
          </a:stretch>
        </p:blipFill>
        <p:spPr bwMode="auto">
          <a:xfrm>
            <a:off x="-1188640" y="4653136"/>
            <a:ext cx="626469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132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0728"/>
            <a:ext cx="8610600" cy="57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555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Alternative HRT – Husband replacement therapy!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228177"/>
      </p:ext>
    </p:extLst>
  </p:cSld>
  <p:clrMapOvr>
    <a:masterClrMapping/>
  </p:clrMapOvr>
  <p:transition advTm="1314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Take Home Messages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xmlns:p14="http://schemas.microsoft.com/office/powerpoint/2010/main" spd="slow" advTm="804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589088"/>
          </a:xfrm>
        </p:spPr>
        <p:txBody>
          <a:bodyPr/>
          <a:lstStyle/>
          <a:p>
            <a:pPr eaLnBrk="1" hangingPunct="1"/>
            <a:r>
              <a:rPr lang="en-GB" sz="3200" b="1" dirty="0">
                <a:latin typeface="Arial" charset="0"/>
              </a:rPr>
              <a:t/>
            </a:r>
            <a:br>
              <a:rPr lang="en-GB" sz="3200" b="1" dirty="0">
                <a:latin typeface="Arial" charset="0"/>
              </a:rPr>
            </a:br>
            <a:r>
              <a:rPr lang="en-GB" sz="3200" b="1" dirty="0">
                <a:latin typeface="Arial" charset="0"/>
              </a:rPr>
              <a:t>Androgens – vital for loving and living?</a:t>
            </a:r>
            <a:endParaRPr lang="en-GB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dirty="0" smtClean="0">
                <a:latin typeface="Arial" charset="0"/>
              </a:rPr>
              <a:t>Androgens physiologically modulate sexual “responsiveness” of the CNS </a:t>
            </a: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dirty="0" smtClean="0">
                <a:latin typeface="Arial" charset="0"/>
              </a:rPr>
              <a:t>Testosterone levels decline with age and particularly after surgical menopause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dirty="0" smtClean="0">
                <a:latin typeface="Arial" charset="0"/>
              </a:rPr>
              <a:t>Controversy </a:t>
            </a:r>
            <a:r>
              <a:rPr lang="en-GB" sz="2400" dirty="0">
                <a:latin typeface="Arial" charset="0"/>
              </a:rPr>
              <a:t>continues regarding the </a:t>
            </a:r>
            <a:r>
              <a:rPr lang="en-GB" sz="2400" dirty="0" smtClean="0">
                <a:latin typeface="Arial" charset="0"/>
              </a:rPr>
              <a:t>precise correlation of low androgen levels with low sexual desire in women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Low sexual desire is a key symptom of both surgical &amp; natural </a:t>
            </a:r>
            <a:r>
              <a:rPr lang="en-GB" sz="2400" dirty="0" smtClean="0">
                <a:latin typeface="Arial" charset="0"/>
              </a:rPr>
              <a:t>menopause </a:t>
            </a:r>
            <a:r>
              <a:rPr lang="en-GB" sz="2400" u="sng" dirty="0" smtClean="0">
                <a:latin typeface="Arial" charset="0"/>
              </a:rPr>
              <a:t>if enquired about</a:t>
            </a:r>
            <a:endParaRPr lang="en-GB" sz="2400" u="sng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51"/>
    </mc:Choice>
    <mc:Fallback xmlns="">
      <p:transition xmlns:p14="http://schemas.microsoft.com/office/powerpoint/2010/main" spd="slow" advTm="3645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2225"/>
          </a:xfrm>
        </p:spPr>
        <p:txBody>
          <a:bodyPr/>
          <a:lstStyle/>
          <a:p>
            <a:pPr eaLnBrk="1" hangingPunct="1"/>
            <a:r>
              <a:rPr lang="en-GB" sz="3200" b="1" dirty="0">
                <a:latin typeface="Arial" charset="0"/>
              </a:rPr>
              <a:t/>
            </a:r>
            <a:br>
              <a:rPr lang="en-GB" sz="3200" b="1" dirty="0">
                <a:latin typeface="Arial" charset="0"/>
              </a:rPr>
            </a:br>
            <a:r>
              <a:rPr lang="en-GB" sz="3200" b="1" dirty="0">
                <a:latin typeface="Arial" charset="0"/>
              </a:rPr>
              <a:t>Androgens – vital for loving and living?</a:t>
            </a:r>
            <a:endParaRPr lang="en-GB" sz="4000" dirty="0">
              <a:latin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672" cy="5329237"/>
          </a:xfrm>
        </p:spPr>
        <p:txBody>
          <a:bodyPr/>
          <a:lstStyle/>
          <a:p>
            <a:pPr eaLnBrk="1" hangingPunct="1"/>
            <a:endParaRPr lang="en-GB" sz="2400" dirty="0" smtClean="0">
              <a:latin typeface="Arial" charset="0"/>
            </a:endParaRPr>
          </a:p>
          <a:p>
            <a:pPr eaLnBrk="1" hangingPunct="1"/>
            <a:r>
              <a:rPr lang="en-GB" sz="2400" dirty="0" smtClean="0">
                <a:latin typeface="Arial" charset="0"/>
              </a:rPr>
              <a:t>Evidence </a:t>
            </a:r>
            <a:r>
              <a:rPr lang="en-GB" sz="2400" dirty="0">
                <a:latin typeface="Arial" charset="0"/>
              </a:rPr>
              <a:t>for </a:t>
            </a:r>
            <a:r>
              <a:rPr lang="en-GB" sz="2400" dirty="0" smtClean="0">
                <a:latin typeface="Arial" charset="0"/>
              </a:rPr>
              <a:t>efficacy and safety </a:t>
            </a:r>
            <a:r>
              <a:rPr lang="en-GB" sz="2400" dirty="0">
                <a:latin typeface="Arial" charset="0"/>
              </a:rPr>
              <a:t>of </a:t>
            </a:r>
            <a:r>
              <a:rPr lang="en-GB" sz="2400" dirty="0" smtClean="0">
                <a:latin typeface="Arial" charset="0"/>
              </a:rPr>
              <a:t>transdermal testosterone in menopausal women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400" dirty="0">
                <a:latin typeface="Arial" charset="0"/>
              </a:rPr>
              <a:t>Transdermal </a:t>
            </a:r>
            <a:r>
              <a:rPr lang="en-GB" sz="2400" dirty="0" smtClean="0">
                <a:latin typeface="Arial" charset="0"/>
              </a:rPr>
              <a:t>testosterone no longer licensed </a:t>
            </a:r>
            <a:r>
              <a:rPr lang="en-GB" sz="2400" dirty="0">
                <a:latin typeface="Arial" charset="0"/>
              </a:rPr>
              <a:t>in Europe for </a:t>
            </a:r>
            <a:r>
              <a:rPr lang="en-GB" sz="2400" dirty="0" smtClean="0">
                <a:latin typeface="Arial" charset="0"/>
              </a:rPr>
              <a:t>HSDD in surgical menopause but can still be prescribed “off label” by experts</a:t>
            </a:r>
            <a:endParaRPr lang="en-GB" sz="24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400" dirty="0" smtClean="0">
                <a:latin typeface="Arial" charset="0"/>
              </a:rPr>
              <a:t>We urgently need licensed options to achieve appropriate prescribing, especially in primary care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GB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9"/>
    </mc:Choice>
    <mc:Fallback xmlns="">
      <p:transition xmlns:p14="http://schemas.microsoft.com/office/powerpoint/2010/main" spd="slow" advTm="30149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2225"/>
          </a:xfrm>
        </p:spPr>
        <p:txBody>
          <a:bodyPr/>
          <a:lstStyle/>
          <a:p>
            <a:pPr eaLnBrk="1" hangingPunct="1"/>
            <a:r>
              <a:rPr lang="en-GB" sz="3600" b="1" dirty="0">
                <a:latin typeface="Arial" charset="0"/>
              </a:rPr>
              <a:t/>
            </a:r>
            <a:br>
              <a:rPr lang="en-GB" sz="3600" b="1" dirty="0">
                <a:latin typeface="Arial" charset="0"/>
              </a:rPr>
            </a:br>
            <a:r>
              <a:rPr lang="en-GB" sz="3600" b="1" dirty="0">
                <a:latin typeface="Arial" charset="0"/>
              </a:rPr>
              <a:t>Androgens – vital for loving and living?</a:t>
            </a:r>
            <a:endParaRPr lang="en-GB" sz="3600" dirty="0">
              <a:latin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134672" cy="5329237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sz="2400" dirty="0">
              <a:latin typeface="Arial" charset="0"/>
            </a:endParaRPr>
          </a:p>
          <a:p>
            <a:pPr marL="0" indent="0" algn="ctr" eaLnBrk="1" hangingPunct="1">
              <a:buNone/>
            </a:pPr>
            <a:endParaRPr lang="en-GB" sz="2400" b="1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GB" b="1" dirty="0" smtClean="0">
                <a:latin typeface="Arial" charset="0"/>
              </a:rPr>
              <a:t>“There is no doubt that e</a:t>
            </a:r>
            <a:r>
              <a:rPr lang="en-GB" b="1" u="sng" dirty="0" smtClean="0">
                <a:latin typeface="Arial" charset="0"/>
              </a:rPr>
              <a:t>ndogenous</a:t>
            </a:r>
            <a:r>
              <a:rPr lang="en-GB" b="1" dirty="0" smtClean="0">
                <a:latin typeface="Arial" charset="0"/>
              </a:rPr>
              <a:t> androgens are vital for loving and living” </a:t>
            </a:r>
          </a:p>
          <a:p>
            <a:pPr marL="0" indent="0" algn="ctr" eaLnBrk="1" hangingPunct="1">
              <a:buNone/>
            </a:pPr>
            <a:endParaRPr lang="en-GB" b="1" dirty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GB" b="1" dirty="0" smtClean="0">
                <a:latin typeface="Arial" charset="0"/>
              </a:rPr>
              <a:t>“Every woman should be given the opportunity to use </a:t>
            </a:r>
            <a:r>
              <a:rPr lang="en-GB" b="1" u="sng" dirty="0" smtClean="0">
                <a:latin typeface="Arial" charset="0"/>
              </a:rPr>
              <a:t>exogenous</a:t>
            </a:r>
            <a:r>
              <a:rPr lang="en-GB" b="1" dirty="0" smtClean="0">
                <a:latin typeface="Arial" charset="0"/>
              </a:rPr>
              <a:t> androgens, if clinically indicated”</a:t>
            </a:r>
            <a:endParaRPr lang="en-GB" b="1" dirty="0">
              <a:latin typeface="Arial" charset="0"/>
            </a:endParaRP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6381328"/>
            <a:ext cx="227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www.nickpanay.com</a:t>
            </a:r>
            <a:endParaRPr lang="en-US" dirty="0"/>
          </a:p>
        </p:txBody>
      </p:sp>
      <p:pic>
        <p:nvPicPr>
          <p:cNvPr id="6" name="Picture 7" descr="BMS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1224136" cy="73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94107"/>
            <a:ext cx="313184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0"/>
    </mc:Choice>
    <mc:Fallback xmlns="">
      <p:transition xmlns:p14="http://schemas.microsoft.com/office/powerpoint/2010/main" spd="slow" advTm="2194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</a:rPr>
              <a:t>HVALA! Thank you for your attention and your invitation to your beautiful country!</a:t>
            </a:r>
            <a:r>
              <a:rPr lang="en-GB" sz="2800" dirty="0" smtClean="0">
                <a:latin typeface="Arial" charset="0"/>
              </a:rPr>
              <a:t/>
            </a:r>
            <a:br>
              <a:rPr lang="en-GB" sz="2800" dirty="0" smtClean="0">
                <a:latin typeface="Arial" charset="0"/>
              </a:rPr>
            </a:br>
            <a:r>
              <a:rPr lang="en-GB" sz="2000" dirty="0" err="1" smtClean="0">
                <a:latin typeface="Arial" charset="0"/>
              </a:rPr>
              <a:t>www.nickpanay.com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en-GB" sz="2000" dirty="0" err="1" smtClean="0">
                <a:latin typeface="Arial" charset="0"/>
              </a:rPr>
              <a:t>nickpanay@msn.com</a:t>
            </a:r>
            <a:endParaRPr lang="en-GB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3434"/>
            <a:ext cx="7416824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xmlns:p14="http://schemas.microsoft.com/office/powerpoint/2010/main" spd="slow" advTm="80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Role of Androgens in Female Sexual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 marL="0" indent="0">
              <a:buNone/>
            </a:pPr>
            <a:endParaRPr lang="en-US" sz="2400" baseline="30000" dirty="0"/>
          </a:p>
          <a:p>
            <a:r>
              <a:rPr lang="en-US" sz="2400" dirty="0" smtClean="0"/>
              <a:t>Androgens produced mainly by ovaries and adrenals under stimulation of LH and ACTH</a:t>
            </a:r>
          </a:p>
          <a:p>
            <a:endParaRPr lang="en-US" sz="2400" dirty="0" smtClean="0"/>
          </a:p>
          <a:p>
            <a:r>
              <a:rPr lang="en-US" sz="2400" dirty="0" smtClean="0"/>
              <a:t>Major androgens include DHEAS, DHEA, </a:t>
            </a:r>
            <a:r>
              <a:rPr lang="en-US" sz="2400" dirty="0" err="1" smtClean="0"/>
              <a:t>androstenedione</a:t>
            </a:r>
            <a:r>
              <a:rPr lang="en-US" sz="2400" dirty="0" smtClean="0"/>
              <a:t> (A) and testosterone (T) </a:t>
            </a:r>
          </a:p>
          <a:p>
            <a:endParaRPr lang="en-US" sz="2400" dirty="0"/>
          </a:p>
          <a:p>
            <a:r>
              <a:rPr lang="en-US" sz="2400" dirty="0" smtClean="0"/>
              <a:t>T is the most potent androgen</a:t>
            </a:r>
          </a:p>
          <a:p>
            <a:endParaRPr lang="en-US" sz="2400" dirty="0"/>
          </a:p>
          <a:p>
            <a:r>
              <a:rPr lang="en-US" sz="2400" dirty="0" smtClean="0"/>
              <a:t>DHEAS, DHEA, A are androgenic precursors to testosterone</a:t>
            </a:r>
          </a:p>
          <a:p>
            <a:endParaRPr lang="en-US" sz="2400" dirty="0" smtClean="0"/>
          </a:p>
          <a:p>
            <a:r>
              <a:rPr lang="en-US" sz="2400" dirty="0" smtClean="0"/>
              <a:t>T is converted to DHT and Estradiol 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06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839200" cy="4391025"/>
          </a:xfrm>
        </p:spPr>
        <p:txBody>
          <a:bodyPr/>
          <a:lstStyle/>
          <a:p>
            <a:pPr marL="566738" indent="-566738" eaLnBrk="1" hangingPunct="1">
              <a:lnSpc>
                <a:spcPct val="70000"/>
              </a:lnSpc>
            </a:pPr>
            <a:endParaRPr lang="en-US" sz="20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endParaRPr lang="en-US" sz="2400" dirty="0" smtClean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r>
              <a:rPr lang="en-US" sz="2400" dirty="0" smtClean="0">
                <a:latin typeface="Arial" charset="0"/>
              </a:rPr>
              <a:t>Healthy </a:t>
            </a:r>
            <a:r>
              <a:rPr lang="en-US" sz="2400" dirty="0">
                <a:latin typeface="Arial" charset="0"/>
              </a:rPr>
              <a:t>young women produce </a:t>
            </a:r>
            <a:r>
              <a:rPr lang="en-US" sz="2400" dirty="0" err="1" smtClean="0">
                <a:latin typeface="Arial" charset="0"/>
              </a:rPr>
              <a:t>approx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100 – 400 mcg/day</a:t>
            </a:r>
            <a:endParaRPr lang="en-US" sz="2400" baseline="30000" dirty="0">
              <a:latin typeface="Arial" charset="0"/>
            </a:endParaRPr>
          </a:p>
          <a:p>
            <a:pPr marL="966788" lvl="1" eaLnBrk="1" hangingPunct="1">
              <a:lnSpc>
                <a:spcPct val="70000"/>
              </a:lnSpc>
              <a:buFontTx/>
              <a:buChar char="-"/>
            </a:pPr>
            <a:r>
              <a:rPr lang="en-US" sz="2400" dirty="0" smtClean="0">
                <a:latin typeface="Arial" charset="0"/>
              </a:rPr>
              <a:t>3-4 </a:t>
            </a:r>
            <a:r>
              <a:rPr lang="en-US" sz="2400" dirty="0">
                <a:latin typeface="Arial" charset="0"/>
              </a:rPr>
              <a:t>times more testosterone than </a:t>
            </a:r>
            <a:r>
              <a:rPr lang="en-US" sz="2400" dirty="0" err="1">
                <a:latin typeface="Arial" charset="0"/>
              </a:rPr>
              <a:t>oestrogen</a:t>
            </a:r>
            <a:r>
              <a:rPr lang="en-US" sz="2400" dirty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T</a:t>
            </a:r>
            <a:r>
              <a:rPr lang="en-US" sz="2400" dirty="0" smtClean="0">
                <a:latin typeface="Arial" charset="0"/>
              </a:rPr>
              <a:t>estosterone modulates </a:t>
            </a:r>
            <a:r>
              <a:rPr lang="en-US" sz="2400" dirty="0">
                <a:latin typeface="Arial" charset="0"/>
              </a:rPr>
              <a:t>sexual desire, arousal and orgasm</a:t>
            </a:r>
          </a:p>
          <a:p>
            <a:pPr marL="566738" indent="-566738" eaLnBrk="1" hangingPunct="1">
              <a:lnSpc>
                <a:spcPct val="70000"/>
              </a:lnSpc>
            </a:pPr>
            <a:endParaRPr lang="en-GB" sz="24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r>
              <a:rPr lang="en-GB" sz="2400" dirty="0">
                <a:latin typeface="Arial" charset="0"/>
              </a:rPr>
              <a:t>T</a:t>
            </a:r>
            <a:r>
              <a:rPr lang="en-GB" sz="2400" dirty="0" smtClean="0">
                <a:latin typeface="Arial" charset="0"/>
              </a:rPr>
              <a:t>estosterone </a:t>
            </a:r>
            <a:r>
              <a:rPr lang="en-GB" sz="2400" dirty="0">
                <a:latin typeface="Arial" charset="0"/>
              </a:rPr>
              <a:t>levels also </a:t>
            </a:r>
            <a:r>
              <a:rPr lang="en-GB" sz="2400" dirty="0" smtClean="0">
                <a:latin typeface="Arial" charset="0"/>
              </a:rPr>
              <a:t>affect other aspects of female physiology</a:t>
            </a:r>
            <a:endParaRPr lang="en-GB" sz="20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endParaRPr lang="en-GB" sz="20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endParaRPr lang="en-GB" sz="20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</a:pPr>
            <a:endParaRPr lang="en-GB" sz="2000" dirty="0">
              <a:latin typeface="Arial" charset="0"/>
            </a:endParaRPr>
          </a:p>
          <a:p>
            <a:pPr marL="566738" indent="-566738" eaLnBrk="1" hangingPunct="1">
              <a:lnSpc>
                <a:spcPct val="70000"/>
              </a:lnSpc>
              <a:buFontTx/>
              <a:buNone/>
            </a:pPr>
            <a:endParaRPr lang="en-US" sz="2000" baseline="30000" dirty="0">
              <a:latin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03750" y="3716338"/>
            <a:ext cx="2625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 smtClean="0">
                <a:cs typeface="Arial" charset="0"/>
              </a:rPr>
              <a:t> </a:t>
            </a:r>
          </a:p>
          <a:p>
            <a:pPr>
              <a:buFontTx/>
              <a:buChar char="•"/>
            </a:pPr>
            <a:endParaRPr lang="en-US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cs typeface="Arial" charset="0"/>
              </a:rPr>
              <a:t>Bone </a:t>
            </a:r>
            <a:r>
              <a:rPr lang="en-US" sz="2000" dirty="0">
                <a:cs typeface="Arial" charset="0"/>
              </a:rPr>
              <a:t>physiology</a:t>
            </a:r>
          </a:p>
          <a:p>
            <a:pPr>
              <a:buFontTx/>
              <a:buChar char="•"/>
            </a:pPr>
            <a:r>
              <a:rPr lang="en-US" sz="2000" dirty="0">
                <a:cs typeface="Arial" charset="0"/>
              </a:rPr>
              <a:t> Muscle mass</a:t>
            </a:r>
          </a:p>
          <a:p>
            <a:pPr>
              <a:buFontTx/>
              <a:buChar char="•"/>
            </a:pPr>
            <a:r>
              <a:rPr lang="en-US" sz="2000" dirty="0">
                <a:cs typeface="Arial" charset="0"/>
              </a:rPr>
              <a:t> Hot flushes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03350" y="3716338"/>
            <a:ext cx="297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dirty="0">
                <a:cs typeface="Arial" charset="0"/>
              </a:rPr>
              <a:t> </a:t>
            </a:r>
            <a:endParaRPr lang="en-US" sz="2000" dirty="0" smtClean="0">
              <a:cs typeface="Arial" charset="0"/>
            </a:endParaRPr>
          </a:p>
          <a:p>
            <a:pPr>
              <a:buFontTx/>
              <a:buChar char="•"/>
            </a:pPr>
            <a:endParaRPr lang="en-US" sz="200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cs typeface="Arial" charset="0"/>
              </a:rPr>
              <a:t>General </a:t>
            </a:r>
            <a:r>
              <a:rPr lang="en-US" sz="2000" dirty="0">
                <a:cs typeface="Arial" charset="0"/>
              </a:rPr>
              <a:t>well- being</a:t>
            </a:r>
          </a:p>
          <a:p>
            <a:pPr>
              <a:buFontTx/>
              <a:buChar char="•"/>
            </a:pPr>
            <a:r>
              <a:rPr lang="en-US" sz="2000" dirty="0">
                <a:cs typeface="Arial" charset="0"/>
              </a:rPr>
              <a:t> Energy</a:t>
            </a:r>
          </a:p>
          <a:p>
            <a:pPr>
              <a:buFontTx/>
              <a:buChar char="•"/>
            </a:pPr>
            <a:r>
              <a:rPr lang="en-US" sz="2000" dirty="0">
                <a:cs typeface="Arial" charset="0"/>
              </a:rPr>
              <a:t> Mood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" y="6300788"/>
            <a:ext cx="39624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cs typeface="Arial" charset="0"/>
              </a:rPr>
              <a:t>Burger HG. </a:t>
            </a:r>
            <a:r>
              <a:rPr lang="en-US" sz="1000" b="1" i="1">
                <a:cs typeface="Arial" charset="0"/>
              </a:rPr>
              <a:t>Fertil Steril</a:t>
            </a:r>
            <a:r>
              <a:rPr lang="en-US" sz="1000" b="1">
                <a:cs typeface="Arial" charset="0"/>
              </a:rPr>
              <a:t> 2002;77, No 4, Suppl 4:S3-S5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cs typeface="Arial" charset="0"/>
              </a:rPr>
              <a:t>Mazer NA. </a:t>
            </a:r>
            <a:r>
              <a:rPr lang="en-US" sz="1000" b="1" i="1">
                <a:cs typeface="Arial" charset="0"/>
              </a:rPr>
              <a:t>Int J Fertil</a:t>
            </a:r>
            <a:r>
              <a:rPr lang="en-US" sz="1000" b="1">
                <a:cs typeface="Arial" charset="0"/>
              </a:rPr>
              <a:t> 2002;47(2):77-86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000" b="1">
                <a:cs typeface="Arial" charset="0"/>
              </a:rPr>
              <a:t>Labrie F, </a:t>
            </a:r>
            <a:r>
              <a:rPr lang="en-US" sz="1000" b="1" i="1">
                <a:cs typeface="Arial" charset="0"/>
              </a:rPr>
              <a:t>et al</a:t>
            </a:r>
            <a:r>
              <a:rPr lang="en-US" sz="1000" b="1">
                <a:cs typeface="Arial" charset="0"/>
              </a:rPr>
              <a:t>. </a:t>
            </a:r>
            <a:r>
              <a:rPr lang="en-US" sz="1000" b="1" i="1">
                <a:cs typeface="Arial" charset="0"/>
              </a:rPr>
              <a:t>Endocr Rev</a:t>
            </a:r>
            <a:r>
              <a:rPr lang="en-US" sz="1000" b="1">
                <a:cs typeface="Arial" charset="0"/>
              </a:rPr>
              <a:t>. 2003;24:152-182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200" y="228600"/>
            <a:ext cx="9067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latin typeface="Arial"/>
                <a:cs typeface="+mj-cs"/>
              </a:rPr>
              <a:t>The Role of Androgens in Female Sexual Function</a:t>
            </a: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/>
          <a:lstStyle/>
          <a:p>
            <a:pPr eaLnBrk="1" hangingPunct="1"/>
            <a:r>
              <a:rPr lang="en-GB" sz="4000" dirty="0">
                <a:latin typeface="Arial" charset="0"/>
              </a:rPr>
              <a:t>W</a:t>
            </a:r>
            <a:r>
              <a:rPr lang="en-GB" sz="4000" dirty="0" smtClean="0">
                <a:latin typeface="Arial" charset="0"/>
              </a:rPr>
              <a:t>ho should we treat? - </a:t>
            </a:r>
            <a:r>
              <a:rPr lang="en-GB" sz="2400" dirty="0" smtClean="0">
                <a:latin typeface="Arial" charset="0"/>
              </a:rPr>
              <a:t>is there correlation between testosterone levels and desire?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"/>
    </mc:Choice>
    <mc:Fallback xmlns="">
      <p:transition xmlns:p14="http://schemas.microsoft.com/office/powerpoint/2010/main" spd="slow" advTm="36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2538"/>
            <a:ext cx="73437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250825" y="152400"/>
            <a:ext cx="8569325" cy="649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>
                <a:solidFill>
                  <a:srgbClr val="800080"/>
                </a:solidFill>
                <a:ea typeface="+mn-ea"/>
                <a:cs typeface="Arial" charset="0"/>
              </a:rPr>
              <a:t>Free </a:t>
            </a:r>
            <a:r>
              <a:rPr lang="de-DE" sz="2400" b="1" dirty="0" err="1">
                <a:solidFill>
                  <a:srgbClr val="800080"/>
                </a:solidFill>
                <a:ea typeface="+mn-ea"/>
                <a:cs typeface="Arial" charset="0"/>
              </a:rPr>
              <a:t>testosterone</a:t>
            </a:r>
            <a:r>
              <a:rPr lang="de-DE" sz="2400" b="1" dirty="0">
                <a:solidFill>
                  <a:srgbClr val="800080"/>
                </a:solidFill>
                <a:ea typeface="+mn-ea"/>
                <a:cs typeface="Arial" charset="0"/>
              </a:rPr>
              <a:t> </a:t>
            </a:r>
            <a:r>
              <a:rPr lang="de-DE" sz="2400" b="1" dirty="0" err="1">
                <a:solidFill>
                  <a:srgbClr val="800080"/>
                </a:solidFill>
                <a:ea typeface="+mn-ea"/>
                <a:cs typeface="Arial" charset="0"/>
              </a:rPr>
              <a:t>levels</a:t>
            </a:r>
            <a:r>
              <a:rPr lang="de-DE" sz="2400" b="1" dirty="0">
                <a:solidFill>
                  <a:srgbClr val="800080"/>
                </a:solidFill>
                <a:ea typeface="+mn-ea"/>
                <a:cs typeface="Arial" charset="0"/>
              </a:rPr>
              <a:t> </a:t>
            </a:r>
            <a:r>
              <a:rPr lang="de-DE" sz="2400" b="1" dirty="0" err="1">
                <a:solidFill>
                  <a:srgbClr val="800080"/>
                </a:solidFill>
                <a:ea typeface="+mn-ea"/>
                <a:cs typeface="Arial" charset="0"/>
              </a:rPr>
              <a:t>decline</a:t>
            </a:r>
            <a:r>
              <a:rPr lang="de-DE" sz="2400" b="1" dirty="0">
                <a:solidFill>
                  <a:srgbClr val="800080"/>
                </a:solidFill>
                <a:ea typeface="+mn-ea"/>
                <a:cs typeface="Arial" charset="0"/>
              </a:rPr>
              <a:t> </a:t>
            </a:r>
            <a:r>
              <a:rPr lang="de-DE" sz="2400" b="1" dirty="0" err="1">
                <a:solidFill>
                  <a:srgbClr val="800080"/>
                </a:solidFill>
                <a:ea typeface="+mn-ea"/>
                <a:cs typeface="Arial" charset="0"/>
              </a:rPr>
              <a:t>with</a:t>
            </a:r>
            <a:r>
              <a:rPr lang="de-DE" sz="2400" b="1" dirty="0">
                <a:solidFill>
                  <a:srgbClr val="800080"/>
                </a:solidFill>
                <a:ea typeface="+mn-ea"/>
                <a:cs typeface="Arial" charset="0"/>
              </a:rPr>
              <a:t> </a:t>
            </a:r>
            <a:r>
              <a:rPr lang="de-DE" sz="2400" b="1" dirty="0" err="1" smtClean="0">
                <a:solidFill>
                  <a:srgbClr val="800080"/>
                </a:solidFill>
                <a:ea typeface="+mn-ea"/>
                <a:cs typeface="Arial" charset="0"/>
              </a:rPr>
              <a:t>age</a:t>
            </a:r>
            <a:endParaRPr lang="de-DE" sz="2400" b="1" dirty="0" smtClean="0">
              <a:solidFill>
                <a:srgbClr val="800080"/>
              </a:solidFill>
              <a:ea typeface="+mn-ea"/>
              <a:cs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5088" y="6613525"/>
            <a:ext cx="5649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292929"/>
                </a:solidFill>
                <a:cs typeface="Arial" charset="0"/>
              </a:rPr>
              <a:t>Davison SL et al. (2005) </a:t>
            </a:r>
            <a:r>
              <a:rPr lang="en-US" sz="1000" b="1" i="1">
                <a:solidFill>
                  <a:srgbClr val="292929"/>
                </a:solidFill>
                <a:cs typeface="Arial" charset="0"/>
              </a:rPr>
              <a:t>Journal of Clinical Endocrinology &amp; Metabolism</a:t>
            </a:r>
            <a:r>
              <a:rPr lang="en-US" sz="1000" b="1">
                <a:solidFill>
                  <a:srgbClr val="292929"/>
                </a:solidFill>
                <a:cs typeface="Arial" charset="0"/>
              </a:rPr>
              <a:t>; 90 (7)</a:t>
            </a:r>
            <a:r>
              <a:rPr lang="de-DE" sz="1000" b="1">
                <a:solidFill>
                  <a:srgbClr val="292929"/>
                </a:solidFill>
                <a:cs typeface="Arial" charset="0"/>
              </a:rPr>
              <a:t>: 3847-3853</a:t>
            </a:r>
            <a:r>
              <a:rPr lang="de-DE" sz="1000" b="1">
                <a:cs typeface="Arial" charset="0"/>
              </a:rPr>
              <a:t> </a:t>
            </a:r>
            <a:endParaRPr lang="en-US" sz="1000" b="1">
              <a:cs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67625" y="6400800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400" b="1">
                <a:solidFill>
                  <a:srgbClr val="000066"/>
                </a:solidFill>
                <a:cs typeface="Arial" charset="0"/>
              </a:rPr>
              <a:t>n= 595 women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7772400" y="3994150"/>
            <a:ext cx="1447800" cy="73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400" b="1">
                <a:solidFill>
                  <a:srgbClr val="000000"/>
                </a:solidFill>
                <a:ea typeface="+mn-ea"/>
                <a:cs typeface="Arial" charset="0"/>
              </a:rPr>
              <a:t>49% reduction from 18-24yrs to 65-75yrs 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7772400" y="3789363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349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latin typeface="Arial" charset="0"/>
              </a:rPr>
              <a:t>Androgens – vital for loving and living in women over 40!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Other causes of androgen insufficiency</a:t>
            </a:r>
            <a:endParaRPr lang="en-US" sz="2800" b="1" baseline="30000" dirty="0" smtClean="0"/>
          </a:p>
          <a:p>
            <a:endParaRPr lang="en-US" sz="2400" baseline="30000" dirty="0" smtClean="0"/>
          </a:p>
          <a:p>
            <a:r>
              <a:rPr lang="en-US" sz="2400" dirty="0" smtClean="0"/>
              <a:t>Surgical menopause</a:t>
            </a:r>
          </a:p>
          <a:p>
            <a:endParaRPr lang="en-US" sz="2400" dirty="0"/>
          </a:p>
          <a:p>
            <a:r>
              <a:rPr lang="en-US" sz="2400" dirty="0" smtClean="0"/>
              <a:t>Early ovarian impairment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Adrenal insufficiency</a:t>
            </a:r>
          </a:p>
          <a:p>
            <a:endParaRPr lang="en-US" sz="2400" dirty="0" smtClean="0"/>
          </a:p>
          <a:p>
            <a:r>
              <a:rPr lang="en-US" sz="2400" dirty="0" smtClean="0"/>
              <a:t>Iatrogenic Treatments (oral estrogens, anti androgens, COCs, </a:t>
            </a:r>
            <a:r>
              <a:rPr lang="en-US" sz="2400" dirty="0" err="1" smtClean="0"/>
              <a:t>GnRHa</a:t>
            </a:r>
            <a:r>
              <a:rPr lang="en-US" sz="2400" dirty="0" smtClean="0"/>
              <a:t>, corticosteroids)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38097"/>
            <a:ext cx="6215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err="1" smtClean="0"/>
              <a:t>Nappi</a:t>
            </a:r>
            <a:r>
              <a:rPr lang="en-US" sz="1400" dirty="0" smtClean="0"/>
              <a:t> et al Men </a:t>
            </a:r>
            <a:r>
              <a:rPr lang="en-US" sz="1400" dirty="0" err="1" smtClean="0"/>
              <a:t>Int</a:t>
            </a:r>
            <a:r>
              <a:rPr lang="en-US" sz="1400" dirty="0" smtClean="0"/>
              <a:t> 2010; 2. </a:t>
            </a:r>
            <a:r>
              <a:rPr lang="en-US" sz="1400" dirty="0" err="1" smtClean="0"/>
              <a:t>Maclaran</a:t>
            </a:r>
            <a:r>
              <a:rPr lang="en-US" sz="1400" dirty="0" smtClean="0"/>
              <a:t> K &amp; Panay N Women’s Health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39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3"/>
    </mc:Choice>
    <mc:Fallback xmlns="">
      <p:transition xmlns:p14="http://schemas.microsoft.com/office/powerpoint/2010/main" spd="slow" advTm="236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NN1-White">
  <a:themeElements>
    <a:clrScheme name="NN1-White 1">
      <a:dk1>
        <a:srgbClr val="001965"/>
      </a:dk1>
      <a:lt1>
        <a:srgbClr val="FFFFFF"/>
      </a:lt1>
      <a:dk2>
        <a:srgbClr val="001965"/>
      </a:dk2>
      <a:lt2>
        <a:srgbClr val="8DA2CC"/>
      </a:lt2>
      <a:accent1>
        <a:srgbClr val="EDB413"/>
      </a:accent1>
      <a:accent2>
        <a:srgbClr val="A8C903"/>
      </a:accent2>
      <a:accent3>
        <a:srgbClr val="FFFFFF"/>
      </a:accent3>
      <a:accent4>
        <a:srgbClr val="001455"/>
      </a:accent4>
      <a:accent5>
        <a:srgbClr val="F4D6AA"/>
      </a:accent5>
      <a:accent6>
        <a:srgbClr val="98B602"/>
      </a:accent6>
      <a:hlink>
        <a:srgbClr val="00B7FF"/>
      </a:hlink>
      <a:folHlink>
        <a:srgbClr val="E64A0E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DA2CC"/>
        </a:lt2>
        <a:accent1>
          <a:srgbClr val="EDB413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F4D6AA"/>
        </a:accent5>
        <a:accent6>
          <a:srgbClr val="98B602"/>
        </a:accent6>
        <a:hlink>
          <a:srgbClr val="00B7F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IMS">
      <a:dk1>
        <a:srgbClr val="000000"/>
      </a:dk1>
      <a:lt1>
        <a:sysClr val="window" lastClr="FFFFFF"/>
      </a:lt1>
      <a:dk2>
        <a:srgbClr val="24246C"/>
      </a:dk2>
      <a:lt2>
        <a:srgbClr val="9797DD"/>
      </a:lt2>
      <a:accent1>
        <a:srgbClr val="0E0E2C"/>
      </a:accent1>
      <a:accent2>
        <a:srgbClr val="AC66BB"/>
      </a:accent2>
      <a:accent3>
        <a:srgbClr val="9048A0"/>
      </a:accent3>
      <a:accent4>
        <a:srgbClr val="140039"/>
      </a:accent4>
      <a:accent5>
        <a:srgbClr val="C18FCD"/>
      </a:accent5>
      <a:accent6>
        <a:srgbClr val="E0C7E6"/>
      </a:accent6>
      <a:hlink>
        <a:srgbClr val="0E0E2C"/>
      </a:hlink>
      <a:folHlink>
        <a:srgbClr val="3C3C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12810</TotalTime>
  <Words>4259</Words>
  <Application>Microsoft Office PowerPoint</Application>
  <PresentationFormat>On-screen Show (4:3)</PresentationFormat>
  <Paragraphs>619</Paragraphs>
  <Slides>46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Default Design</vt:lpstr>
      <vt:lpstr>2_Custom Design</vt:lpstr>
      <vt:lpstr>2_Office Theme</vt:lpstr>
      <vt:lpstr>4_NN1-White</vt:lpstr>
      <vt:lpstr>Office Theme</vt:lpstr>
      <vt:lpstr>2_Default Design</vt:lpstr>
      <vt:lpstr>3_Default Design</vt:lpstr>
      <vt:lpstr>1_Default Design</vt:lpstr>
      <vt:lpstr>Acrobat Document</vt:lpstr>
      <vt:lpstr> Androgens – vital for loving and living in women over 40!  Zdravo, Dobar Dan!</vt:lpstr>
      <vt:lpstr> Androgens – vital for loving and living in women over 40!  Agenda </vt:lpstr>
      <vt:lpstr>Physiology of Endogenous Androgens</vt:lpstr>
      <vt:lpstr>The Role of Androgens in Female Sexual Function</vt:lpstr>
      <vt:lpstr>The Role of Androgens in Female Sexual Function</vt:lpstr>
      <vt:lpstr>PowerPoint Presentation</vt:lpstr>
      <vt:lpstr>Who should we treat? - is there correlation between testosterone levels and desire?</vt:lpstr>
      <vt:lpstr>PowerPoint Presentation</vt:lpstr>
      <vt:lpstr>Androgens – vital for loving and living in women over 40!</vt:lpstr>
      <vt:lpstr>Should we reserve androgen replacement for those with proven low systemic T levels?</vt:lpstr>
      <vt:lpstr>Should we reserve androgen replacement for those with proven low systemic T levels?</vt:lpstr>
      <vt:lpstr>Should we reserve androgen replacement for those with proven low systemic T levels?</vt:lpstr>
      <vt:lpstr>Should we reserve androgen replacement for those with proven low systemic T levels?</vt:lpstr>
      <vt:lpstr>Impact of POI on Sexual Function</vt:lpstr>
      <vt:lpstr>PowerPoint Presentation</vt:lpstr>
      <vt:lpstr>PowerPoint Presentation</vt:lpstr>
      <vt:lpstr>Premature Ovarian Insufficiency  Prevalence of FSD</vt:lpstr>
      <vt:lpstr>Patient concerns</vt:lpstr>
      <vt:lpstr> Pragmatic Approach to Managing HSDD</vt:lpstr>
      <vt:lpstr>Pragmatic Approach to Managing HSDD</vt:lpstr>
      <vt:lpstr>Pragmatic Approach to Managing HSDD</vt:lpstr>
      <vt:lpstr>Pragmatic Approach to Managing HSDD</vt:lpstr>
      <vt:lpstr>Treatment Options</vt:lpstr>
      <vt:lpstr>Treatment Options</vt:lpstr>
      <vt:lpstr>Androgenic Options</vt:lpstr>
      <vt:lpstr>PowerPoint Presentation</vt:lpstr>
      <vt:lpstr> Testosterone Patches - where are we now after 10 years of research?</vt:lpstr>
      <vt:lpstr>Are gels a realistic option?</vt:lpstr>
      <vt:lpstr>Still awaiting analysis!</vt:lpstr>
      <vt:lpstr>Pill-Plus - (Androgen Restored Contraception) Addition of DHEA to EE/Progestogen pills </vt:lpstr>
      <vt:lpstr>“Compounded Bio-identical Hormones”</vt:lpstr>
      <vt:lpstr>Safety</vt:lpstr>
      <vt:lpstr>Safety Issues</vt:lpstr>
      <vt:lpstr>Cardiovascular effects of androgens</vt:lpstr>
      <vt:lpstr>Safety and tolerability of testosterone patch therapy for up to 4 years – IM 1 &amp; 2 trials with open label extension</vt:lpstr>
      <vt:lpstr>  Investigating the Cardiovascular effects of the testosterone patch Maclaran K, Panay N, Stevenson J, Collins P  </vt:lpstr>
      <vt:lpstr>Summary of Study</vt:lpstr>
      <vt:lpstr>Advisory Bodies</vt:lpstr>
      <vt:lpstr>PowerPoint Presentation</vt:lpstr>
      <vt:lpstr>IMS Recommendations 2013:  Testosterone Susan Davis</vt:lpstr>
      <vt:lpstr>PowerPoint Presentation</vt:lpstr>
      <vt:lpstr>Take Home Messages</vt:lpstr>
      <vt:lpstr> Androgens – vital for loving and living?</vt:lpstr>
      <vt:lpstr> Androgens – vital for loving and living?</vt:lpstr>
      <vt:lpstr> Androgens – vital for loving and living?</vt:lpstr>
      <vt:lpstr>HVALA! Thank you for your attention and your invitation to your beautiful country! www.nickpanay.com nickpanay@msn.com</vt:lpstr>
    </vt:vector>
  </TitlesOfParts>
  <Manager/>
  <Company>Ketchum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fieldg1</dc:creator>
  <cp:keywords/>
  <dc:description/>
  <cp:lastModifiedBy>Vedrana Biuk Martinovic</cp:lastModifiedBy>
  <cp:revision>639</cp:revision>
  <cp:lastPrinted>2012-06-22T09:29:11Z</cp:lastPrinted>
  <dcterms:created xsi:type="dcterms:W3CDTF">2006-12-21T11:57:41Z</dcterms:created>
  <dcterms:modified xsi:type="dcterms:W3CDTF">2013-10-15T08:59:47Z</dcterms:modified>
  <cp:category/>
</cp:coreProperties>
</file>